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09" r:id="rId2"/>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316" r:id="rId17"/>
    <p:sldId id="317"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10" r:id="rId39"/>
    <p:sldId id="314" r:id="rId40"/>
    <p:sldId id="312" r:id="rId41"/>
    <p:sldId id="313" r:id="rId42"/>
    <p:sldId id="315" r:id="rId43"/>
    <p:sldId id="31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2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64"/>
    <p:restoredTop sz="86382"/>
  </p:normalViewPr>
  <p:slideViewPr>
    <p:cSldViewPr snapToGrid="0" snapToObjects="1">
      <p:cViewPr varScale="1">
        <p:scale>
          <a:sx n="126" d="100"/>
          <a:sy n="126" d="100"/>
        </p:scale>
        <p:origin x="232" y="256"/>
      </p:cViewPr>
      <p:guideLst/>
    </p:cSldViewPr>
  </p:slideViewPr>
  <p:outlineViewPr>
    <p:cViewPr>
      <p:scale>
        <a:sx n="33" d="100"/>
        <a:sy n="33" d="100"/>
      </p:scale>
      <p:origin x="0" y="-53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6950A-E6F6-F34D-A830-CE3942546577}" type="datetimeFigureOut">
              <a:rPr lang="en-US" smtClean="0"/>
              <a:t>12/9/17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AD870-A8C0-0241-8EF2-6691DC43163A}" type="slidenum">
              <a:rPr lang="en-US" smtClean="0"/>
              <a:t>‹#›</a:t>
            </a:fld>
            <a:endParaRPr lang="en-US"/>
          </a:p>
        </p:txBody>
      </p:sp>
    </p:spTree>
    <p:extLst>
      <p:ext uri="{BB962C8B-B14F-4D97-AF65-F5344CB8AC3E}">
        <p14:creationId xmlns:p14="http://schemas.microsoft.com/office/powerpoint/2010/main" val="104037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Build Optimizer</a:t>
            </a:r>
            <a:br>
              <a:rPr lang="en-US" dirty="0" smtClean="0"/>
            </a:br>
            <a:r>
              <a:rPr lang="en-US" dirty="0" smtClean="0"/>
              <a:t>A tool included in CLI for making bundles smaller using Semantic understanding of the Angular app. 2 Major jobs it is performing is, 1 - Marking and identifying parts of the app as pure, hence enhancing the tree shaking capabilities. 2 - Removing decorators from the build code.</a:t>
            </a:r>
          </a:p>
          <a:p>
            <a:r>
              <a:rPr lang="en-US" dirty="0" smtClean="0"/>
              <a:t>- Angular Universal State Transfer API and DOM Support.</a:t>
            </a:r>
            <a:br>
              <a:rPr lang="en-US" dirty="0" smtClean="0"/>
            </a:br>
            <a:r>
              <a:rPr lang="en-US" dirty="0" smtClean="0"/>
              <a:t>Things rendered on the Server side are not required to be rendered again on the client side. </a:t>
            </a:r>
            <a:r>
              <a:rPr lang="en-US" dirty="0" err="1" smtClean="0"/>
              <a:t>ServerTransferStateModule</a:t>
            </a:r>
            <a:r>
              <a:rPr lang="en-US" dirty="0" smtClean="0"/>
              <a:t> and </a:t>
            </a:r>
            <a:r>
              <a:rPr lang="en-US" dirty="0" err="1" smtClean="0"/>
              <a:t>BrowserTransferStateModule</a:t>
            </a:r>
            <a:r>
              <a:rPr lang="en-US" dirty="0" smtClean="0"/>
              <a:t> will help in transferring the state from Universal Server module to client side. Besides this, more support for DOM manipulations on the server side has been added. (called as Domino)- </a:t>
            </a:r>
          </a:p>
          <a:p>
            <a:r>
              <a:rPr lang="en-US" dirty="0" smtClean="0"/>
              <a:t>Compiler Improvements</a:t>
            </a:r>
            <a:br>
              <a:rPr lang="en-US" dirty="0" smtClean="0"/>
            </a:br>
            <a:r>
              <a:rPr lang="en-US" dirty="0" smtClean="0"/>
              <a:t>With the latest CLI, AOT has been added up with ng serve by default. Using incremental AOT build, the new compiler saves 95% of the build time.</a:t>
            </a:r>
          </a:p>
          <a:p>
            <a:r>
              <a:rPr lang="en-US" dirty="0" smtClean="0"/>
              <a:t>Preserve Whitespaces</a:t>
            </a:r>
            <a:br>
              <a:rPr lang="en-US" dirty="0" smtClean="0"/>
            </a:br>
            <a:r>
              <a:rPr lang="en-US" dirty="0" smtClean="0"/>
              <a:t>You can preserve whitespaces in your template. By default this property has been set to true, which can be either changed on the app level in </a:t>
            </a:r>
            <a:r>
              <a:rPr lang="en-US" dirty="0" err="1" smtClean="0"/>
              <a:t>tsconfig</a:t>
            </a:r>
            <a:r>
              <a:rPr lang="en-US" dirty="0" smtClean="0"/>
              <a:t> or can also be modified at component level.</a:t>
            </a:r>
          </a:p>
          <a:p>
            <a:r>
              <a:rPr lang="en-US" dirty="0" smtClean="0"/>
              <a:t>Improved Decorator Support</a:t>
            </a:r>
            <a:br>
              <a:rPr lang="en-US" dirty="0" smtClean="0"/>
            </a:br>
            <a:r>
              <a:rPr lang="en-US" dirty="0" err="1" smtClean="0"/>
              <a:t>useValue</a:t>
            </a:r>
            <a:r>
              <a:rPr lang="en-US" dirty="0" smtClean="0"/>
              <a:t>, </a:t>
            </a:r>
            <a:r>
              <a:rPr lang="en-US" dirty="0" err="1" smtClean="0"/>
              <a:t>useFactory</a:t>
            </a:r>
            <a:r>
              <a:rPr lang="en-US" dirty="0" smtClean="0"/>
              <a:t> and data can be given as lambda functions instead of giving it as a named functions.</a:t>
            </a:r>
          </a:p>
          <a:p>
            <a:r>
              <a:rPr lang="en-US" dirty="0" smtClean="0"/>
              <a:t>Internationalized Number, Date and Currency Pipes</a:t>
            </a:r>
            <a:br>
              <a:rPr lang="en-US" dirty="0" smtClean="0"/>
            </a:br>
            <a:r>
              <a:rPr lang="en-US" dirty="0" smtClean="0"/>
              <a:t>Instead of using browser i18n APIs for formatting based on locale (which had many issues), now Angular is using their own implementation which is based on CLDR (Unicode Common Locale Data Repository).</a:t>
            </a:r>
          </a:p>
          <a:p>
            <a:r>
              <a:rPr lang="en-US" dirty="0" smtClean="0"/>
              <a:t>Zone speed Improvements</a:t>
            </a:r>
            <a:br>
              <a:rPr lang="en-US" dirty="0" smtClean="0"/>
            </a:br>
            <a:r>
              <a:rPr lang="en-US" dirty="0" smtClean="0"/>
              <a:t>Performance can be improved by completing by passing zone while bootstrapping the app by using ’</a:t>
            </a:r>
            <a:r>
              <a:rPr lang="en-US" dirty="0" err="1" smtClean="0"/>
              <a:t>noop</a:t>
            </a:r>
            <a:r>
              <a:rPr lang="en-US" dirty="0" smtClean="0"/>
              <a:t>’ as your </a:t>
            </a:r>
            <a:r>
              <a:rPr lang="en-US" dirty="0" err="1" smtClean="0"/>
              <a:t>ngZone</a:t>
            </a:r>
            <a:r>
              <a:rPr lang="en-US" dirty="0" smtClean="0"/>
              <a:t>- </a:t>
            </a:r>
          </a:p>
          <a:p>
            <a:r>
              <a:rPr lang="en-US" dirty="0" err="1" smtClean="0"/>
              <a:t>ExportAs</a:t>
            </a:r>
            <a:r>
              <a:rPr lang="en-US" dirty="0" smtClean="0"/>
              <a:t/>
            </a:r>
            <a:br>
              <a:rPr lang="en-US" dirty="0" smtClean="0"/>
            </a:br>
            <a:r>
              <a:rPr lang="en-US" dirty="0" smtClean="0"/>
              <a:t>A very useful feature of providing the same component with different names using </a:t>
            </a:r>
            <a:r>
              <a:rPr lang="en-US" dirty="0" err="1" smtClean="0"/>
              <a:t>exportAs</a:t>
            </a:r>
            <a:r>
              <a:rPr lang="en-US" dirty="0" smtClean="0"/>
              <a:t>.- </a:t>
            </a:r>
          </a:p>
          <a:p>
            <a:r>
              <a:rPr lang="en-US" dirty="0" err="1" smtClean="0"/>
              <a:t>HttpClient</a:t>
            </a:r>
            <a:r>
              <a:rPr lang="en-US" dirty="0" smtClean="0"/>
              <a:t/>
            </a:r>
            <a:br>
              <a:rPr lang="en-US" dirty="0" smtClean="0"/>
            </a:br>
            <a:r>
              <a:rPr lang="en-US" dirty="0" smtClean="0"/>
              <a:t>HTTP Client has been removed and now </a:t>
            </a:r>
            <a:r>
              <a:rPr lang="en-US" dirty="0" err="1" smtClean="0"/>
              <a:t>HttpClientModule</a:t>
            </a:r>
            <a:r>
              <a:rPr lang="en-US" dirty="0" smtClean="0"/>
              <a:t> will be used. Now no need to convert response to </a:t>
            </a:r>
            <a:r>
              <a:rPr lang="en-US" dirty="0" err="1" smtClean="0"/>
              <a:t>json</a:t>
            </a:r>
            <a:r>
              <a:rPr lang="en-US" dirty="0" smtClean="0"/>
              <a:t>, it will be JSON only by default.- </a:t>
            </a:r>
          </a:p>
          <a:p>
            <a:r>
              <a:rPr lang="en-US" dirty="0" smtClean="0"/>
              <a:t>CLI 1.5</a:t>
            </a:r>
            <a:br>
              <a:rPr lang="en-US" dirty="0" smtClean="0"/>
            </a:br>
            <a:r>
              <a:rPr lang="en-US" dirty="0" smtClean="0"/>
              <a:t>Previously lazy loaded routes were supposed to be added up in files or include in </a:t>
            </a:r>
            <a:r>
              <a:rPr lang="en-US" dirty="0" err="1" smtClean="0"/>
              <a:t>tsconfig</a:t>
            </a:r>
            <a:r>
              <a:rPr lang="en-US" dirty="0" smtClean="0"/>
              <a:t>. Now it won’t be needed, it will automatically added up. </a:t>
            </a:r>
            <a:r>
              <a:rPr lang="mr-IN" dirty="0" smtClean="0"/>
              <a:t>–</a:t>
            </a:r>
            <a:r>
              <a:rPr lang="en-US" dirty="0" smtClean="0"/>
              <a:t> </a:t>
            </a:r>
          </a:p>
          <a:p>
            <a:r>
              <a:rPr lang="en-US" dirty="0" smtClean="0"/>
              <a:t>Angular Forms adds </a:t>
            </a:r>
            <a:r>
              <a:rPr lang="en-US" dirty="0" err="1" smtClean="0"/>
              <a:t>updateOn</a:t>
            </a:r>
            <a:r>
              <a:rPr lang="en-US" dirty="0" smtClean="0"/>
              <a:t> Blur/Submit</a:t>
            </a:r>
            <a:br>
              <a:rPr lang="en-US" dirty="0" smtClean="0"/>
            </a:br>
            <a:r>
              <a:rPr lang="en-US" dirty="0" smtClean="0"/>
              <a:t>Angular update cycle used to run on every input </a:t>
            </a:r>
            <a:r>
              <a:rPr lang="en-US" dirty="0" err="1" smtClean="0"/>
              <a:t>i.e</a:t>
            </a:r>
            <a:r>
              <a:rPr lang="en-US" dirty="0" smtClean="0"/>
              <a:t> input change or </a:t>
            </a:r>
            <a:r>
              <a:rPr lang="en-US" dirty="0" err="1" smtClean="0"/>
              <a:t>keydown</a:t>
            </a:r>
            <a:r>
              <a:rPr lang="en-US" dirty="0" smtClean="0"/>
              <a:t>. But now it can be stopped until blur or form submit. </a:t>
            </a:r>
            <a:r>
              <a:rPr lang="mr-IN" dirty="0" smtClean="0"/>
              <a:t>–</a:t>
            </a:r>
            <a:r>
              <a:rPr lang="en-US" dirty="0" smtClean="0"/>
              <a:t> </a:t>
            </a:r>
          </a:p>
          <a:p>
            <a:r>
              <a:rPr lang="en-US" dirty="0" smtClean="0"/>
              <a:t>RXJS 5.5</a:t>
            </a:r>
            <a:br>
              <a:rPr lang="en-US" dirty="0" smtClean="0"/>
            </a:br>
            <a:r>
              <a:rPr lang="en-US" dirty="0" smtClean="0"/>
              <a:t>Rather than importing map/filter separately, now they can be directly imported from </a:t>
            </a:r>
            <a:r>
              <a:rPr lang="en-US" dirty="0" err="1" smtClean="0"/>
              <a:t>rxjs</a:t>
            </a:r>
            <a:r>
              <a:rPr lang="en-US" dirty="0" smtClean="0"/>
              <a:t>/operators.</a:t>
            </a:r>
          </a:p>
          <a:p>
            <a:r>
              <a:rPr lang="en-US" dirty="0" smtClean="0"/>
              <a:t>New Router Lifecycle Events</a:t>
            </a:r>
            <a:br>
              <a:rPr lang="en-US" dirty="0" smtClean="0"/>
            </a:br>
            <a:r>
              <a:rPr lang="en-US" dirty="0" smtClean="0"/>
              <a:t>New events has been added. </a:t>
            </a:r>
            <a:r>
              <a:rPr lang="en-US" dirty="0" err="1" smtClean="0"/>
              <a:t>GuardsCheckStart</a:t>
            </a:r>
            <a:r>
              <a:rPr lang="en-US" dirty="0" smtClean="0"/>
              <a:t>, </a:t>
            </a:r>
            <a:r>
              <a:rPr lang="en-US" dirty="0" err="1" smtClean="0"/>
              <a:t>ChildActivationStart</a:t>
            </a:r>
            <a:r>
              <a:rPr lang="en-US" dirty="0" smtClean="0"/>
              <a:t>, </a:t>
            </a:r>
            <a:r>
              <a:rPr lang="en-US" dirty="0" err="1" smtClean="0"/>
              <a:t>ActivationStart</a:t>
            </a:r>
            <a:r>
              <a:rPr lang="en-US" dirty="0" smtClean="0"/>
              <a:t>, </a:t>
            </a:r>
            <a:r>
              <a:rPr lang="en-US" dirty="0" err="1" smtClean="0"/>
              <a:t>GuardsCheckEnd</a:t>
            </a:r>
            <a:r>
              <a:rPr lang="en-US" dirty="0" smtClean="0"/>
              <a:t>, </a:t>
            </a:r>
            <a:r>
              <a:rPr lang="en-US" dirty="0" err="1" smtClean="0"/>
              <a:t>ResolveStart</a:t>
            </a:r>
            <a:r>
              <a:rPr lang="en-US" dirty="0" smtClean="0"/>
              <a:t>, </a:t>
            </a:r>
            <a:r>
              <a:rPr lang="en-US" dirty="0" err="1" smtClean="0"/>
              <a:t>ResolveEnd</a:t>
            </a:r>
            <a:r>
              <a:rPr lang="en-US" dirty="0" smtClean="0"/>
              <a:t>, </a:t>
            </a:r>
            <a:r>
              <a:rPr lang="en-US" dirty="0" err="1" smtClean="0"/>
              <a:t>ActivationEnd</a:t>
            </a:r>
            <a:r>
              <a:rPr lang="en-US" dirty="0" smtClean="0"/>
              <a:t>, </a:t>
            </a:r>
            <a:r>
              <a:rPr lang="en-US" dirty="0" err="1" smtClean="0"/>
              <a:t>ChildActivationEnd</a:t>
            </a:r>
            <a:endParaRPr lang="en-US" dirty="0"/>
          </a:p>
        </p:txBody>
      </p:sp>
      <p:sp>
        <p:nvSpPr>
          <p:cNvPr id="4" name="Slide Number Placeholder 3"/>
          <p:cNvSpPr>
            <a:spLocks noGrp="1"/>
          </p:cNvSpPr>
          <p:nvPr>
            <p:ph type="sldNum" sz="quarter" idx="10"/>
          </p:nvPr>
        </p:nvSpPr>
        <p:spPr/>
        <p:txBody>
          <a:bodyPr/>
          <a:lstStyle/>
          <a:p>
            <a:fld id="{887AD870-A8C0-0241-8EF2-6691DC43163A}" type="slidenum">
              <a:rPr lang="en-US" smtClean="0"/>
              <a:t>38</a:t>
            </a:fld>
            <a:endParaRPr lang="en-US"/>
          </a:p>
        </p:txBody>
      </p:sp>
    </p:spTree>
    <p:extLst>
      <p:ext uri="{BB962C8B-B14F-4D97-AF65-F5344CB8AC3E}">
        <p14:creationId xmlns:p14="http://schemas.microsoft.com/office/powerpoint/2010/main" val="1199506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Build Optimizer</a:t>
            </a:r>
            <a:br>
              <a:rPr lang="en-US" dirty="0" smtClean="0"/>
            </a:br>
            <a:r>
              <a:rPr lang="en-US" dirty="0" smtClean="0"/>
              <a:t>A tool included in CLI for making bundles smaller using Semantic understanding of the Angular app. 2 Major jobs it is performing is, 1 - Marking and identifying parts of the app as pure, hence enhancing the tree shaking capabilities. 2 - Removing decorators from the build code.</a:t>
            </a:r>
          </a:p>
          <a:p>
            <a:r>
              <a:rPr lang="en-US" dirty="0" smtClean="0"/>
              <a:t>- Angular Universal State Transfer API and DOM Support.</a:t>
            </a:r>
            <a:br>
              <a:rPr lang="en-US" dirty="0" smtClean="0"/>
            </a:br>
            <a:r>
              <a:rPr lang="en-US" dirty="0" smtClean="0"/>
              <a:t>Things rendered on the Server side are not required to be rendered again on the client side. </a:t>
            </a:r>
            <a:r>
              <a:rPr lang="en-US" dirty="0" err="1" smtClean="0"/>
              <a:t>ServerTransferStateModule</a:t>
            </a:r>
            <a:r>
              <a:rPr lang="en-US" dirty="0" smtClean="0"/>
              <a:t> and </a:t>
            </a:r>
            <a:r>
              <a:rPr lang="en-US" dirty="0" err="1" smtClean="0"/>
              <a:t>BrowserTransferStateModule</a:t>
            </a:r>
            <a:r>
              <a:rPr lang="en-US" dirty="0" smtClean="0"/>
              <a:t> will help in transferring the state from Universal Server module to client side. Besides this, more support for DOM manipulations on the server side has been added. (called as Domino)- </a:t>
            </a:r>
          </a:p>
          <a:p>
            <a:r>
              <a:rPr lang="en-US" dirty="0" smtClean="0"/>
              <a:t>Compiler Improvements</a:t>
            </a:r>
            <a:br>
              <a:rPr lang="en-US" dirty="0" smtClean="0"/>
            </a:br>
            <a:r>
              <a:rPr lang="en-US" dirty="0" smtClean="0"/>
              <a:t>With the latest CLI, AOT has been added up with ng serve by default. Using incremental AOT build, the new compiler saves 95% of the build time.</a:t>
            </a:r>
          </a:p>
          <a:p>
            <a:r>
              <a:rPr lang="en-US" dirty="0" smtClean="0"/>
              <a:t>Preserve Whitespaces</a:t>
            </a:r>
            <a:br>
              <a:rPr lang="en-US" dirty="0" smtClean="0"/>
            </a:br>
            <a:r>
              <a:rPr lang="en-US" dirty="0" smtClean="0"/>
              <a:t>You can preserve whitespaces in your template. By default this property has been set to true, which can be either changed on the app level in </a:t>
            </a:r>
            <a:r>
              <a:rPr lang="en-US" dirty="0" err="1" smtClean="0"/>
              <a:t>tsconfig</a:t>
            </a:r>
            <a:r>
              <a:rPr lang="en-US" dirty="0" smtClean="0"/>
              <a:t> or can also be modified at component level.</a:t>
            </a:r>
          </a:p>
          <a:p>
            <a:r>
              <a:rPr lang="en-US" dirty="0" smtClean="0"/>
              <a:t>Improved Decorator Support</a:t>
            </a:r>
            <a:br>
              <a:rPr lang="en-US" dirty="0" smtClean="0"/>
            </a:br>
            <a:r>
              <a:rPr lang="en-US" dirty="0" err="1" smtClean="0"/>
              <a:t>useValue</a:t>
            </a:r>
            <a:r>
              <a:rPr lang="en-US" dirty="0" smtClean="0"/>
              <a:t>, </a:t>
            </a:r>
            <a:r>
              <a:rPr lang="en-US" dirty="0" err="1" smtClean="0"/>
              <a:t>useFactory</a:t>
            </a:r>
            <a:r>
              <a:rPr lang="en-US" dirty="0" smtClean="0"/>
              <a:t> and data can be given as lambda functions instead of giving it as a named functions.</a:t>
            </a:r>
          </a:p>
          <a:p>
            <a:r>
              <a:rPr lang="en-US" dirty="0" smtClean="0"/>
              <a:t>Internationalized Number, Date and Currency Pipes</a:t>
            </a:r>
            <a:br>
              <a:rPr lang="en-US" dirty="0" smtClean="0"/>
            </a:br>
            <a:r>
              <a:rPr lang="en-US" dirty="0" smtClean="0"/>
              <a:t>Instead of using browser i18n APIs for formatting based on locale (which had many issues), now Angular is using their own implementation which is based on CLDR (Unicode Common Locale Data Repository).</a:t>
            </a:r>
          </a:p>
          <a:p>
            <a:r>
              <a:rPr lang="en-US" dirty="0" smtClean="0"/>
              <a:t>Zone speed Improvements</a:t>
            </a:r>
            <a:br>
              <a:rPr lang="en-US" dirty="0" smtClean="0"/>
            </a:br>
            <a:r>
              <a:rPr lang="en-US" dirty="0" smtClean="0"/>
              <a:t>Performance can be improved by completing by passing zone while bootstrapping the app by using ’</a:t>
            </a:r>
            <a:r>
              <a:rPr lang="en-US" dirty="0" err="1" smtClean="0"/>
              <a:t>noop</a:t>
            </a:r>
            <a:r>
              <a:rPr lang="en-US" dirty="0" smtClean="0"/>
              <a:t>’ as your </a:t>
            </a:r>
            <a:r>
              <a:rPr lang="en-US" dirty="0" err="1" smtClean="0"/>
              <a:t>ngZone</a:t>
            </a:r>
            <a:r>
              <a:rPr lang="en-US" dirty="0" smtClean="0"/>
              <a:t>- </a:t>
            </a:r>
          </a:p>
          <a:p>
            <a:r>
              <a:rPr lang="en-US" dirty="0" err="1" smtClean="0"/>
              <a:t>ExportAs</a:t>
            </a:r>
            <a:r>
              <a:rPr lang="en-US" dirty="0" smtClean="0"/>
              <a:t/>
            </a:r>
            <a:br>
              <a:rPr lang="en-US" dirty="0" smtClean="0"/>
            </a:br>
            <a:r>
              <a:rPr lang="en-US" dirty="0" smtClean="0"/>
              <a:t>A very useful feature of providing the same component with different names using </a:t>
            </a:r>
            <a:r>
              <a:rPr lang="en-US" dirty="0" err="1" smtClean="0"/>
              <a:t>exportAs</a:t>
            </a:r>
            <a:r>
              <a:rPr lang="en-US" dirty="0" smtClean="0"/>
              <a:t>.- </a:t>
            </a:r>
          </a:p>
          <a:p>
            <a:r>
              <a:rPr lang="en-US" dirty="0" err="1" smtClean="0"/>
              <a:t>HttpClient</a:t>
            </a:r>
            <a:r>
              <a:rPr lang="en-US" dirty="0" smtClean="0"/>
              <a:t/>
            </a:r>
            <a:br>
              <a:rPr lang="en-US" dirty="0" smtClean="0"/>
            </a:br>
            <a:r>
              <a:rPr lang="en-US" dirty="0" smtClean="0"/>
              <a:t>HTTP Client has been removed and now </a:t>
            </a:r>
            <a:r>
              <a:rPr lang="en-US" dirty="0" err="1" smtClean="0"/>
              <a:t>HttpClientModule</a:t>
            </a:r>
            <a:r>
              <a:rPr lang="en-US" dirty="0" smtClean="0"/>
              <a:t> will be used. Now no need to convert response to </a:t>
            </a:r>
            <a:r>
              <a:rPr lang="en-US" dirty="0" err="1" smtClean="0"/>
              <a:t>json</a:t>
            </a:r>
            <a:r>
              <a:rPr lang="en-US" dirty="0" smtClean="0"/>
              <a:t>, it will be JSON only by default.- </a:t>
            </a:r>
          </a:p>
          <a:p>
            <a:r>
              <a:rPr lang="en-US" dirty="0" smtClean="0"/>
              <a:t>CLI 1.5</a:t>
            </a:r>
            <a:br>
              <a:rPr lang="en-US" dirty="0" smtClean="0"/>
            </a:br>
            <a:r>
              <a:rPr lang="en-US" dirty="0" smtClean="0"/>
              <a:t>Previously lazy loaded routes were supposed to be added up in files or include in </a:t>
            </a:r>
            <a:r>
              <a:rPr lang="en-US" dirty="0" err="1" smtClean="0"/>
              <a:t>tsconfig</a:t>
            </a:r>
            <a:r>
              <a:rPr lang="en-US" dirty="0" smtClean="0"/>
              <a:t>. Now it won’t be needed, it will automatically added up. </a:t>
            </a:r>
            <a:r>
              <a:rPr lang="mr-IN" dirty="0" smtClean="0"/>
              <a:t>–</a:t>
            </a:r>
            <a:r>
              <a:rPr lang="en-US" dirty="0" smtClean="0"/>
              <a:t> </a:t>
            </a:r>
          </a:p>
          <a:p>
            <a:r>
              <a:rPr lang="en-US" dirty="0" smtClean="0"/>
              <a:t>Angular Forms adds </a:t>
            </a:r>
            <a:r>
              <a:rPr lang="en-US" dirty="0" err="1" smtClean="0"/>
              <a:t>updateOn</a:t>
            </a:r>
            <a:r>
              <a:rPr lang="en-US" dirty="0" smtClean="0"/>
              <a:t> Blur/Submit</a:t>
            </a:r>
            <a:br>
              <a:rPr lang="en-US" dirty="0" smtClean="0"/>
            </a:br>
            <a:r>
              <a:rPr lang="en-US" dirty="0" smtClean="0"/>
              <a:t>Angular update cycle used to run on every input </a:t>
            </a:r>
            <a:r>
              <a:rPr lang="en-US" dirty="0" err="1" smtClean="0"/>
              <a:t>i.e</a:t>
            </a:r>
            <a:r>
              <a:rPr lang="en-US" dirty="0" smtClean="0"/>
              <a:t> input change or </a:t>
            </a:r>
            <a:r>
              <a:rPr lang="en-US" dirty="0" err="1" smtClean="0"/>
              <a:t>keydown</a:t>
            </a:r>
            <a:r>
              <a:rPr lang="en-US" dirty="0" smtClean="0"/>
              <a:t>. But now it can be stopped until blur or form submit. </a:t>
            </a:r>
            <a:r>
              <a:rPr lang="mr-IN" dirty="0" smtClean="0"/>
              <a:t>–</a:t>
            </a:r>
            <a:r>
              <a:rPr lang="en-US" dirty="0" smtClean="0"/>
              <a:t> </a:t>
            </a:r>
          </a:p>
          <a:p>
            <a:r>
              <a:rPr lang="en-US" dirty="0" smtClean="0"/>
              <a:t>RXJS 5.5</a:t>
            </a:r>
            <a:br>
              <a:rPr lang="en-US" dirty="0" smtClean="0"/>
            </a:br>
            <a:r>
              <a:rPr lang="en-US" dirty="0" smtClean="0"/>
              <a:t>Rather than importing map/filter separately, now they can be directly imported from </a:t>
            </a:r>
            <a:r>
              <a:rPr lang="en-US" dirty="0" err="1" smtClean="0"/>
              <a:t>rxjs</a:t>
            </a:r>
            <a:r>
              <a:rPr lang="en-US" dirty="0" smtClean="0"/>
              <a:t>/operators.</a:t>
            </a:r>
          </a:p>
          <a:p>
            <a:r>
              <a:rPr lang="en-US" dirty="0" smtClean="0"/>
              <a:t>New Router Lifecycle Events</a:t>
            </a:r>
            <a:br>
              <a:rPr lang="en-US" dirty="0" smtClean="0"/>
            </a:br>
            <a:r>
              <a:rPr lang="en-US" dirty="0" smtClean="0"/>
              <a:t>New events has been added. </a:t>
            </a:r>
            <a:r>
              <a:rPr lang="en-US" dirty="0" err="1" smtClean="0"/>
              <a:t>GuardsCheckStart</a:t>
            </a:r>
            <a:r>
              <a:rPr lang="en-US" dirty="0" smtClean="0"/>
              <a:t>, </a:t>
            </a:r>
            <a:r>
              <a:rPr lang="en-US" dirty="0" err="1" smtClean="0"/>
              <a:t>ChildActivationStart</a:t>
            </a:r>
            <a:r>
              <a:rPr lang="en-US" dirty="0" smtClean="0"/>
              <a:t>, </a:t>
            </a:r>
            <a:r>
              <a:rPr lang="en-US" dirty="0" err="1" smtClean="0"/>
              <a:t>ActivationStart</a:t>
            </a:r>
            <a:r>
              <a:rPr lang="en-US" dirty="0" smtClean="0"/>
              <a:t>, </a:t>
            </a:r>
            <a:r>
              <a:rPr lang="en-US" dirty="0" err="1" smtClean="0"/>
              <a:t>GuardsCheckEnd</a:t>
            </a:r>
            <a:r>
              <a:rPr lang="en-US" dirty="0" smtClean="0"/>
              <a:t>, </a:t>
            </a:r>
            <a:r>
              <a:rPr lang="en-US" dirty="0" err="1" smtClean="0"/>
              <a:t>ResolveStart</a:t>
            </a:r>
            <a:r>
              <a:rPr lang="en-US" dirty="0" smtClean="0"/>
              <a:t>, </a:t>
            </a:r>
            <a:r>
              <a:rPr lang="en-US" dirty="0" err="1" smtClean="0"/>
              <a:t>ResolveEnd</a:t>
            </a:r>
            <a:r>
              <a:rPr lang="en-US" dirty="0" smtClean="0"/>
              <a:t>, </a:t>
            </a:r>
            <a:r>
              <a:rPr lang="en-US" dirty="0" err="1" smtClean="0"/>
              <a:t>ActivationEnd</a:t>
            </a:r>
            <a:r>
              <a:rPr lang="en-US" dirty="0" smtClean="0"/>
              <a:t>, </a:t>
            </a:r>
            <a:r>
              <a:rPr lang="en-US" dirty="0" err="1" smtClean="0"/>
              <a:t>ChildActivationEnd</a:t>
            </a:r>
            <a:endParaRPr lang="en-US" dirty="0"/>
          </a:p>
        </p:txBody>
      </p:sp>
      <p:sp>
        <p:nvSpPr>
          <p:cNvPr id="4" name="Slide Number Placeholder 3"/>
          <p:cNvSpPr>
            <a:spLocks noGrp="1"/>
          </p:cNvSpPr>
          <p:nvPr>
            <p:ph type="sldNum" sz="quarter" idx="10"/>
          </p:nvPr>
        </p:nvSpPr>
        <p:spPr/>
        <p:txBody>
          <a:bodyPr/>
          <a:lstStyle/>
          <a:p>
            <a:fld id="{887AD870-A8C0-0241-8EF2-6691DC43163A}" type="slidenum">
              <a:rPr lang="en-US" smtClean="0"/>
              <a:t>39</a:t>
            </a:fld>
            <a:endParaRPr lang="en-US"/>
          </a:p>
        </p:txBody>
      </p:sp>
    </p:spTree>
    <p:extLst>
      <p:ext uri="{BB962C8B-B14F-4D97-AF65-F5344CB8AC3E}">
        <p14:creationId xmlns:p14="http://schemas.microsoft.com/office/powerpoint/2010/main" val="188856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Build Optimizer</a:t>
            </a:r>
            <a:br>
              <a:rPr lang="en-US" dirty="0" smtClean="0"/>
            </a:br>
            <a:r>
              <a:rPr lang="en-US" dirty="0" smtClean="0"/>
              <a:t>A tool included in CLI for making bundles smaller using Semantic understanding of the Angular app. 2 Major jobs it is performing is, 1 - Marking and identifying parts of the app as pure, hence enhancing the tree shaking capabilities. 2 - Removing decorators from the build code.</a:t>
            </a:r>
          </a:p>
          <a:p>
            <a:r>
              <a:rPr lang="en-US" dirty="0" smtClean="0"/>
              <a:t>- Angular Universal State Transfer API and DOM Support.</a:t>
            </a:r>
            <a:br>
              <a:rPr lang="en-US" dirty="0" smtClean="0"/>
            </a:br>
            <a:r>
              <a:rPr lang="en-US" dirty="0" smtClean="0"/>
              <a:t>Things rendered on the Server side are not required to be rendered again on the client side. </a:t>
            </a:r>
            <a:r>
              <a:rPr lang="en-US" dirty="0" err="1" smtClean="0"/>
              <a:t>ServerTransferStateModule</a:t>
            </a:r>
            <a:r>
              <a:rPr lang="en-US" dirty="0" smtClean="0"/>
              <a:t> and </a:t>
            </a:r>
            <a:r>
              <a:rPr lang="en-US" dirty="0" err="1" smtClean="0"/>
              <a:t>BrowserTransferStateModule</a:t>
            </a:r>
            <a:r>
              <a:rPr lang="en-US" dirty="0" smtClean="0"/>
              <a:t> will help in transferring the state from Universal Server module to client side. Besides this, more support for DOM manipulations on the server side has been added. (called as Domino)- </a:t>
            </a:r>
          </a:p>
          <a:p>
            <a:r>
              <a:rPr lang="en-US" dirty="0" smtClean="0"/>
              <a:t>Compiler Improvements</a:t>
            </a:r>
            <a:br>
              <a:rPr lang="en-US" dirty="0" smtClean="0"/>
            </a:br>
            <a:r>
              <a:rPr lang="en-US" dirty="0" smtClean="0"/>
              <a:t>With the latest CLI, AOT has been added up with ng serve by default. Using incremental AOT build, the new compiler saves 95% of the build time.</a:t>
            </a:r>
          </a:p>
          <a:p>
            <a:r>
              <a:rPr lang="en-US" dirty="0" smtClean="0"/>
              <a:t>Preserve Whitespaces</a:t>
            </a:r>
            <a:br>
              <a:rPr lang="en-US" dirty="0" smtClean="0"/>
            </a:br>
            <a:r>
              <a:rPr lang="en-US" dirty="0" smtClean="0"/>
              <a:t>You can preserve whitespaces in your template. By default this property has been set to true, which can be either changed on the app level in </a:t>
            </a:r>
            <a:r>
              <a:rPr lang="en-US" dirty="0" err="1" smtClean="0"/>
              <a:t>tsconfig</a:t>
            </a:r>
            <a:r>
              <a:rPr lang="en-US" dirty="0" smtClean="0"/>
              <a:t> or can also be modified at component level.</a:t>
            </a:r>
          </a:p>
          <a:p>
            <a:r>
              <a:rPr lang="en-US" dirty="0" smtClean="0"/>
              <a:t>Improved Decorator Support</a:t>
            </a:r>
            <a:br>
              <a:rPr lang="en-US" dirty="0" smtClean="0"/>
            </a:br>
            <a:r>
              <a:rPr lang="en-US" dirty="0" err="1" smtClean="0"/>
              <a:t>useValue</a:t>
            </a:r>
            <a:r>
              <a:rPr lang="en-US" dirty="0" smtClean="0"/>
              <a:t>, </a:t>
            </a:r>
            <a:r>
              <a:rPr lang="en-US" dirty="0" err="1" smtClean="0"/>
              <a:t>useFactory</a:t>
            </a:r>
            <a:r>
              <a:rPr lang="en-US" dirty="0" smtClean="0"/>
              <a:t> and data can be given as lambda functions instead of giving it as a named functions.</a:t>
            </a:r>
          </a:p>
          <a:p>
            <a:r>
              <a:rPr lang="en-US" dirty="0" smtClean="0"/>
              <a:t>Internationalized Number, Date and Currency Pipes</a:t>
            </a:r>
            <a:br>
              <a:rPr lang="en-US" dirty="0" smtClean="0"/>
            </a:br>
            <a:r>
              <a:rPr lang="en-US" dirty="0" smtClean="0"/>
              <a:t>Instead of using browser i18n APIs for formatting based on locale (which had many issues), now Angular is using their own implementation which is based on CLDR (Unicode Common Locale Data Repository).</a:t>
            </a:r>
          </a:p>
          <a:p>
            <a:r>
              <a:rPr lang="en-US" dirty="0" smtClean="0"/>
              <a:t>Zone speed Improvements</a:t>
            </a:r>
            <a:br>
              <a:rPr lang="en-US" dirty="0" smtClean="0"/>
            </a:br>
            <a:r>
              <a:rPr lang="en-US" dirty="0" smtClean="0"/>
              <a:t>Performance can be improved by completing by passing zone while bootstrapping the app by using ’</a:t>
            </a:r>
            <a:r>
              <a:rPr lang="en-US" dirty="0" err="1" smtClean="0"/>
              <a:t>noop</a:t>
            </a:r>
            <a:r>
              <a:rPr lang="en-US" dirty="0" smtClean="0"/>
              <a:t>’ as your </a:t>
            </a:r>
            <a:r>
              <a:rPr lang="en-US" dirty="0" err="1" smtClean="0"/>
              <a:t>ngZone</a:t>
            </a:r>
            <a:r>
              <a:rPr lang="en-US" dirty="0" smtClean="0"/>
              <a:t>- </a:t>
            </a:r>
          </a:p>
          <a:p>
            <a:r>
              <a:rPr lang="en-US" dirty="0" err="1" smtClean="0"/>
              <a:t>ExportAs</a:t>
            </a:r>
            <a:r>
              <a:rPr lang="en-US" dirty="0" smtClean="0"/>
              <a:t/>
            </a:r>
            <a:br>
              <a:rPr lang="en-US" dirty="0" smtClean="0"/>
            </a:br>
            <a:r>
              <a:rPr lang="en-US" dirty="0" smtClean="0"/>
              <a:t>A very useful feature of providing the same component with different names using </a:t>
            </a:r>
            <a:r>
              <a:rPr lang="en-US" dirty="0" err="1" smtClean="0"/>
              <a:t>exportAs</a:t>
            </a:r>
            <a:r>
              <a:rPr lang="en-US" dirty="0" smtClean="0"/>
              <a:t>.- </a:t>
            </a:r>
          </a:p>
          <a:p>
            <a:r>
              <a:rPr lang="en-US" dirty="0" err="1" smtClean="0"/>
              <a:t>HttpClient</a:t>
            </a:r>
            <a:r>
              <a:rPr lang="en-US" dirty="0" smtClean="0"/>
              <a:t/>
            </a:r>
            <a:br>
              <a:rPr lang="en-US" dirty="0" smtClean="0"/>
            </a:br>
            <a:r>
              <a:rPr lang="en-US" dirty="0" smtClean="0"/>
              <a:t>HTTP Client has been removed and now </a:t>
            </a:r>
            <a:r>
              <a:rPr lang="en-US" dirty="0" err="1" smtClean="0"/>
              <a:t>HttpClientModule</a:t>
            </a:r>
            <a:r>
              <a:rPr lang="en-US" dirty="0" smtClean="0"/>
              <a:t> will be used. Now no need to convert response to </a:t>
            </a:r>
            <a:r>
              <a:rPr lang="en-US" dirty="0" err="1" smtClean="0"/>
              <a:t>json</a:t>
            </a:r>
            <a:r>
              <a:rPr lang="en-US" dirty="0" smtClean="0"/>
              <a:t>, it will be JSON only by default.- </a:t>
            </a:r>
          </a:p>
          <a:p>
            <a:r>
              <a:rPr lang="en-US" dirty="0" smtClean="0"/>
              <a:t>CLI 1.5</a:t>
            </a:r>
            <a:br>
              <a:rPr lang="en-US" dirty="0" smtClean="0"/>
            </a:br>
            <a:r>
              <a:rPr lang="en-US" dirty="0" smtClean="0"/>
              <a:t>Previously lazy loaded routes were supposed to be added up in files or include in </a:t>
            </a:r>
            <a:r>
              <a:rPr lang="en-US" dirty="0" err="1" smtClean="0"/>
              <a:t>tsconfig</a:t>
            </a:r>
            <a:r>
              <a:rPr lang="en-US" dirty="0" smtClean="0"/>
              <a:t>. Now it won’t be needed, it will automatically added up. </a:t>
            </a:r>
            <a:r>
              <a:rPr lang="mr-IN" dirty="0" smtClean="0"/>
              <a:t>–</a:t>
            </a:r>
            <a:r>
              <a:rPr lang="en-US" dirty="0" smtClean="0"/>
              <a:t> </a:t>
            </a:r>
          </a:p>
          <a:p>
            <a:r>
              <a:rPr lang="en-US" dirty="0" smtClean="0"/>
              <a:t>Angular Forms adds </a:t>
            </a:r>
            <a:r>
              <a:rPr lang="en-US" dirty="0" err="1" smtClean="0"/>
              <a:t>updateOn</a:t>
            </a:r>
            <a:r>
              <a:rPr lang="en-US" dirty="0" smtClean="0"/>
              <a:t> Blur/Submit</a:t>
            </a:r>
            <a:br>
              <a:rPr lang="en-US" dirty="0" smtClean="0"/>
            </a:br>
            <a:r>
              <a:rPr lang="en-US" dirty="0" smtClean="0"/>
              <a:t>Angular update cycle used to run on every input </a:t>
            </a:r>
            <a:r>
              <a:rPr lang="en-US" dirty="0" err="1" smtClean="0"/>
              <a:t>i.e</a:t>
            </a:r>
            <a:r>
              <a:rPr lang="en-US" dirty="0" smtClean="0"/>
              <a:t> input change or </a:t>
            </a:r>
            <a:r>
              <a:rPr lang="en-US" dirty="0" err="1" smtClean="0"/>
              <a:t>keydown</a:t>
            </a:r>
            <a:r>
              <a:rPr lang="en-US" dirty="0" smtClean="0"/>
              <a:t>. But now it can be stopped until blur or form submit. </a:t>
            </a:r>
            <a:r>
              <a:rPr lang="mr-IN" dirty="0" smtClean="0"/>
              <a:t>–</a:t>
            </a:r>
            <a:r>
              <a:rPr lang="en-US" dirty="0" smtClean="0"/>
              <a:t> </a:t>
            </a:r>
          </a:p>
          <a:p>
            <a:r>
              <a:rPr lang="en-US" dirty="0" smtClean="0"/>
              <a:t>RXJS 5.5</a:t>
            </a:r>
            <a:br>
              <a:rPr lang="en-US" dirty="0" smtClean="0"/>
            </a:br>
            <a:r>
              <a:rPr lang="en-US" dirty="0" smtClean="0"/>
              <a:t>Rather than importing map/filter separately, now they can be directly imported from </a:t>
            </a:r>
            <a:r>
              <a:rPr lang="en-US" dirty="0" err="1" smtClean="0"/>
              <a:t>rxjs</a:t>
            </a:r>
            <a:r>
              <a:rPr lang="en-US" dirty="0" smtClean="0"/>
              <a:t>/operators.</a:t>
            </a:r>
          </a:p>
          <a:p>
            <a:r>
              <a:rPr lang="en-US" dirty="0" smtClean="0"/>
              <a:t>New Router Lifecycle Events</a:t>
            </a:r>
            <a:br>
              <a:rPr lang="en-US" dirty="0" smtClean="0"/>
            </a:br>
            <a:r>
              <a:rPr lang="en-US" dirty="0" smtClean="0"/>
              <a:t>New events has been added. </a:t>
            </a:r>
            <a:r>
              <a:rPr lang="en-US" dirty="0" err="1" smtClean="0"/>
              <a:t>GuardsCheckStart</a:t>
            </a:r>
            <a:r>
              <a:rPr lang="en-US" dirty="0" smtClean="0"/>
              <a:t>, </a:t>
            </a:r>
            <a:r>
              <a:rPr lang="en-US" dirty="0" err="1" smtClean="0"/>
              <a:t>ChildActivationStart</a:t>
            </a:r>
            <a:r>
              <a:rPr lang="en-US" dirty="0" smtClean="0"/>
              <a:t>, </a:t>
            </a:r>
            <a:r>
              <a:rPr lang="en-US" dirty="0" err="1" smtClean="0"/>
              <a:t>ActivationStart</a:t>
            </a:r>
            <a:r>
              <a:rPr lang="en-US" dirty="0" smtClean="0"/>
              <a:t>, </a:t>
            </a:r>
            <a:r>
              <a:rPr lang="en-US" dirty="0" err="1" smtClean="0"/>
              <a:t>GuardsCheckEnd</a:t>
            </a:r>
            <a:r>
              <a:rPr lang="en-US" dirty="0" smtClean="0"/>
              <a:t>, </a:t>
            </a:r>
            <a:r>
              <a:rPr lang="en-US" dirty="0" err="1" smtClean="0"/>
              <a:t>ResolveStart</a:t>
            </a:r>
            <a:r>
              <a:rPr lang="en-US" dirty="0" smtClean="0"/>
              <a:t>, </a:t>
            </a:r>
            <a:r>
              <a:rPr lang="en-US" dirty="0" err="1" smtClean="0"/>
              <a:t>ResolveEnd</a:t>
            </a:r>
            <a:r>
              <a:rPr lang="en-US" dirty="0" smtClean="0"/>
              <a:t>, </a:t>
            </a:r>
            <a:r>
              <a:rPr lang="en-US" dirty="0" err="1" smtClean="0"/>
              <a:t>ActivationEnd</a:t>
            </a:r>
            <a:r>
              <a:rPr lang="en-US" dirty="0" smtClean="0"/>
              <a:t>, </a:t>
            </a:r>
            <a:r>
              <a:rPr lang="en-US" dirty="0" err="1" smtClean="0"/>
              <a:t>ChildActivationEnd</a:t>
            </a:r>
            <a:endParaRPr lang="en-US" dirty="0"/>
          </a:p>
        </p:txBody>
      </p:sp>
      <p:sp>
        <p:nvSpPr>
          <p:cNvPr id="4" name="Slide Number Placeholder 3"/>
          <p:cNvSpPr>
            <a:spLocks noGrp="1"/>
          </p:cNvSpPr>
          <p:nvPr>
            <p:ph type="sldNum" sz="quarter" idx="10"/>
          </p:nvPr>
        </p:nvSpPr>
        <p:spPr/>
        <p:txBody>
          <a:bodyPr/>
          <a:lstStyle/>
          <a:p>
            <a:fld id="{887AD870-A8C0-0241-8EF2-6691DC43163A}" type="slidenum">
              <a:rPr lang="en-US" smtClean="0"/>
              <a:t>40</a:t>
            </a:fld>
            <a:endParaRPr lang="en-US"/>
          </a:p>
        </p:txBody>
      </p:sp>
    </p:spTree>
    <p:extLst>
      <p:ext uri="{BB962C8B-B14F-4D97-AF65-F5344CB8AC3E}">
        <p14:creationId xmlns:p14="http://schemas.microsoft.com/office/powerpoint/2010/main" val="75505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Build Optimizer</a:t>
            </a:r>
            <a:br>
              <a:rPr lang="en-US" dirty="0" smtClean="0"/>
            </a:br>
            <a:r>
              <a:rPr lang="en-US" dirty="0" smtClean="0"/>
              <a:t>A tool included in CLI for making bundles smaller using Semantic understanding of the Angular app. 2 Major jobs it is performing is, 1 - Marking and identifying parts of the app as pure, hence enhancing the tree shaking capabilities. 2 - Removing decorators from the build code.</a:t>
            </a:r>
          </a:p>
          <a:p>
            <a:r>
              <a:rPr lang="en-US" dirty="0" smtClean="0"/>
              <a:t>- Angular Universal State Transfer API and DOM Support.</a:t>
            </a:r>
            <a:br>
              <a:rPr lang="en-US" dirty="0" smtClean="0"/>
            </a:br>
            <a:r>
              <a:rPr lang="en-US" dirty="0" smtClean="0"/>
              <a:t>Things rendered on the Server side are not required to be rendered again on the client side. </a:t>
            </a:r>
            <a:r>
              <a:rPr lang="en-US" dirty="0" err="1" smtClean="0"/>
              <a:t>ServerTransferStateModule</a:t>
            </a:r>
            <a:r>
              <a:rPr lang="en-US" dirty="0" smtClean="0"/>
              <a:t> and </a:t>
            </a:r>
            <a:r>
              <a:rPr lang="en-US" dirty="0" err="1" smtClean="0"/>
              <a:t>BrowserTransferStateModule</a:t>
            </a:r>
            <a:r>
              <a:rPr lang="en-US" dirty="0" smtClean="0"/>
              <a:t> will help in transferring the state from Universal Server module to client side. Besides this, more support for DOM manipulations on the server side has been added. (called as Domino)- </a:t>
            </a:r>
          </a:p>
          <a:p>
            <a:r>
              <a:rPr lang="en-US" dirty="0" smtClean="0"/>
              <a:t>Compiler Improvements</a:t>
            </a:r>
            <a:br>
              <a:rPr lang="en-US" dirty="0" smtClean="0"/>
            </a:br>
            <a:r>
              <a:rPr lang="en-US" dirty="0" smtClean="0"/>
              <a:t>With the latest CLI, AOT has been added up with ng serve by default. Using incremental AOT build, the new compiler saves 95% of the build time.</a:t>
            </a:r>
          </a:p>
          <a:p>
            <a:r>
              <a:rPr lang="en-US" dirty="0" smtClean="0"/>
              <a:t>Preserve Whitespaces</a:t>
            </a:r>
            <a:br>
              <a:rPr lang="en-US" dirty="0" smtClean="0"/>
            </a:br>
            <a:r>
              <a:rPr lang="en-US" dirty="0" smtClean="0"/>
              <a:t>You can preserve whitespaces in your template. By default this property has been set to true, which can be either changed on the app level in </a:t>
            </a:r>
            <a:r>
              <a:rPr lang="en-US" dirty="0" err="1" smtClean="0"/>
              <a:t>tsconfig</a:t>
            </a:r>
            <a:r>
              <a:rPr lang="en-US" dirty="0" smtClean="0"/>
              <a:t> or can also be modified at component level.</a:t>
            </a:r>
          </a:p>
          <a:p>
            <a:r>
              <a:rPr lang="en-US" dirty="0" smtClean="0"/>
              <a:t>Improved Decorator Support</a:t>
            </a:r>
            <a:br>
              <a:rPr lang="en-US" dirty="0" smtClean="0"/>
            </a:br>
            <a:r>
              <a:rPr lang="en-US" dirty="0" err="1" smtClean="0"/>
              <a:t>useValue</a:t>
            </a:r>
            <a:r>
              <a:rPr lang="en-US" dirty="0" smtClean="0"/>
              <a:t>, </a:t>
            </a:r>
            <a:r>
              <a:rPr lang="en-US" dirty="0" err="1" smtClean="0"/>
              <a:t>useFactory</a:t>
            </a:r>
            <a:r>
              <a:rPr lang="en-US" dirty="0" smtClean="0"/>
              <a:t> and data can be given as lambda functions instead of giving it as a named functions.</a:t>
            </a:r>
          </a:p>
          <a:p>
            <a:r>
              <a:rPr lang="en-US" dirty="0" smtClean="0"/>
              <a:t>Internationalized Number, Date and Currency Pipes</a:t>
            </a:r>
            <a:br>
              <a:rPr lang="en-US" dirty="0" smtClean="0"/>
            </a:br>
            <a:r>
              <a:rPr lang="en-US" dirty="0" smtClean="0"/>
              <a:t>Instead of using browser i18n APIs for formatting based on locale (which had many issues), now Angular is using their own implementation which is based on CLDR (Unicode Common Locale Data Repository).</a:t>
            </a:r>
          </a:p>
          <a:p>
            <a:r>
              <a:rPr lang="en-US" dirty="0" smtClean="0"/>
              <a:t>Zone speed Improvements</a:t>
            </a:r>
            <a:br>
              <a:rPr lang="en-US" dirty="0" smtClean="0"/>
            </a:br>
            <a:r>
              <a:rPr lang="en-US" dirty="0" smtClean="0"/>
              <a:t>Performance can be improved by completing by passing zone while bootstrapping the app by using ’</a:t>
            </a:r>
            <a:r>
              <a:rPr lang="en-US" dirty="0" err="1" smtClean="0"/>
              <a:t>noop</a:t>
            </a:r>
            <a:r>
              <a:rPr lang="en-US" dirty="0" smtClean="0"/>
              <a:t>’ as your </a:t>
            </a:r>
            <a:r>
              <a:rPr lang="en-US" dirty="0" err="1" smtClean="0"/>
              <a:t>ngZone</a:t>
            </a:r>
            <a:r>
              <a:rPr lang="en-US" dirty="0" smtClean="0"/>
              <a:t>- </a:t>
            </a:r>
          </a:p>
          <a:p>
            <a:r>
              <a:rPr lang="en-US" dirty="0" err="1" smtClean="0"/>
              <a:t>ExportAs</a:t>
            </a:r>
            <a:r>
              <a:rPr lang="en-US" dirty="0" smtClean="0"/>
              <a:t/>
            </a:r>
            <a:br>
              <a:rPr lang="en-US" dirty="0" smtClean="0"/>
            </a:br>
            <a:r>
              <a:rPr lang="en-US" dirty="0" smtClean="0"/>
              <a:t>A very useful feature of providing the same component with different names using </a:t>
            </a:r>
            <a:r>
              <a:rPr lang="en-US" dirty="0" err="1" smtClean="0"/>
              <a:t>exportAs</a:t>
            </a:r>
            <a:r>
              <a:rPr lang="en-US" dirty="0" smtClean="0"/>
              <a:t>.- </a:t>
            </a:r>
          </a:p>
          <a:p>
            <a:r>
              <a:rPr lang="en-US" dirty="0" err="1" smtClean="0"/>
              <a:t>HttpClient</a:t>
            </a:r>
            <a:r>
              <a:rPr lang="en-US" dirty="0" smtClean="0"/>
              <a:t/>
            </a:r>
            <a:br>
              <a:rPr lang="en-US" dirty="0" smtClean="0"/>
            </a:br>
            <a:r>
              <a:rPr lang="en-US" dirty="0" smtClean="0"/>
              <a:t>HTTP Client has been removed and now </a:t>
            </a:r>
            <a:r>
              <a:rPr lang="en-US" dirty="0" err="1" smtClean="0"/>
              <a:t>HttpClientModule</a:t>
            </a:r>
            <a:r>
              <a:rPr lang="en-US" dirty="0" smtClean="0"/>
              <a:t> will be used. Now no need to convert response to </a:t>
            </a:r>
            <a:r>
              <a:rPr lang="en-US" dirty="0" err="1" smtClean="0"/>
              <a:t>json</a:t>
            </a:r>
            <a:r>
              <a:rPr lang="en-US" dirty="0" smtClean="0"/>
              <a:t>, it will be JSON only by default.- </a:t>
            </a:r>
          </a:p>
          <a:p>
            <a:r>
              <a:rPr lang="en-US" dirty="0" smtClean="0"/>
              <a:t>CLI 1.5</a:t>
            </a:r>
            <a:br>
              <a:rPr lang="en-US" dirty="0" smtClean="0"/>
            </a:br>
            <a:r>
              <a:rPr lang="en-US" dirty="0" smtClean="0"/>
              <a:t>Previously lazy loaded routes were supposed to be added up in files or include in </a:t>
            </a:r>
            <a:r>
              <a:rPr lang="en-US" dirty="0" err="1" smtClean="0"/>
              <a:t>tsconfig</a:t>
            </a:r>
            <a:r>
              <a:rPr lang="en-US" dirty="0" smtClean="0"/>
              <a:t>. Now it won’t be needed, it will automatically added up. </a:t>
            </a:r>
            <a:r>
              <a:rPr lang="mr-IN" dirty="0" smtClean="0"/>
              <a:t>–</a:t>
            </a:r>
            <a:r>
              <a:rPr lang="en-US" dirty="0" smtClean="0"/>
              <a:t> </a:t>
            </a:r>
          </a:p>
          <a:p>
            <a:r>
              <a:rPr lang="en-US" dirty="0" smtClean="0"/>
              <a:t>Angular Forms adds </a:t>
            </a:r>
            <a:r>
              <a:rPr lang="en-US" dirty="0" err="1" smtClean="0"/>
              <a:t>updateOn</a:t>
            </a:r>
            <a:r>
              <a:rPr lang="en-US" dirty="0" smtClean="0"/>
              <a:t> Blur/Submit</a:t>
            </a:r>
            <a:br>
              <a:rPr lang="en-US" dirty="0" smtClean="0"/>
            </a:br>
            <a:r>
              <a:rPr lang="en-US" dirty="0" smtClean="0"/>
              <a:t>Angular update cycle used to run on every input </a:t>
            </a:r>
            <a:r>
              <a:rPr lang="en-US" dirty="0" err="1" smtClean="0"/>
              <a:t>i.e</a:t>
            </a:r>
            <a:r>
              <a:rPr lang="en-US" dirty="0" smtClean="0"/>
              <a:t> input change or </a:t>
            </a:r>
            <a:r>
              <a:rPr lang="en-US" dirty="0" err="1" smtClean="0"/>
              <a:t>keydown</a:t>
            </a:r>
            <a:r>
              <a:rPr lang="en-US" dirty="0" smtClean="0"/>
              <a:t>. But now it can be stopped until blur or form submit. </a:t>
            </a:r>
            <a:r>
              <a:rPr lang="mr-IN" dirty="0" smtClean="0"/>
              <a:t>–</a:t>
            </a:r>
            <a:r>
              <a:rPr lang="en-US" dirty="0" smtClean="0"/>
              <a:t> </a:t>
            </a:r>
          </a:p>
          <a:p>
            <a:r>
              <a:rPr lang="en-US" dirty="0" smtClean="0"/>
              <a:t>RXJS 5.5</a:t>
            </a:r>
            <a:br>
              <a:rPr lang="en-US" dirty="0" smtClean="0"/>
            </a:br>
            <a:r>
              <a:rPr lang="en-US" dirty="0" smtClean="0"/>
              <a:t>Rather than importing map/filter separately, now they can be directly imported from </a:t>
            </a:r>
            <a:r>
              <a:rPr lang="en-US" dirty="0" err="1" smtClean="0"/>
              <a:t>rxjs</a:t>
            </a:r>
            <a:r>
              <a:rPr lang="en-US" dirty="0" smtClean="0"/>
              <a:t>/operators.</a:t>
            </a:r>
          </a:p>
          <a:p>
            <a:r>
              <a:rPr lang="en-US" dirty="0" smtClean="0"/>
              <a:t>New Router Lifecycle Events</a:t>
            </a:r>
            <a:br>
              <a:rPr lang="en-US" dirty="0" smtClean="0"/>
            </a:br>
            <a:r>
              <a:rPr lang="en-US" dirty="0" smtClean="0"/>
              <a:t>New events has been added. </a:t>
            </a:r>
            <a:r>
              <a:rPr lang="en-US" dirty="0" err="1" smtClean="0"/>
              <a:t>GuardsCheckStart</a:t>
            </a:r>
            <a:r>
              <a:rPr lang="en-US" dirty="0" smtClean="0"/>
              <a:t>, </a:t>
            </a:r>
            <a:r>
              <a:rPr lang="en-US" dirty="0" err="1" smtClean="0"/>
              <a:t>ChildActivationStart</a:t>
            </a:r>
            <a:r>
              <a:rPr lang="en-US" dirty="0" smtClean="0"/>
              <a:t>, </a:t>
            </a:r>
            <a:r>
              <a:rPr lang="en-US" dirty="0" err="1" smtClean="0"/>
              <a:t>ActivationStart</a:t>
            </a:r>
            <a:r>
              <a:rPr lang="en-US" dirty="0" smtClean="0"/>
              <a:t>, </a:t>
            </a:r>
            <a:r>
              <a:rPr lang="en-US" dirty="0" err="1" smtClean="0"/>
              <a:t>GuardsCheckEnd</a:t>
            </a:r>
            <a:r>
              <a:rPr lang="en-US" dirty="0" smtClean="0"/>
              <a:t>, </a:t>
            </a:r>
            <a:r>
              <a:rPr lang="en-US" dirty="0" err="1" smtClean="0"/>
              <a:t>ResolveStart</a:t>
            </a:r>
            <a:r>
              <a:rPr lang="en-US" dirty="0" smtClean="0"/>
              <a:t>, </a:t>
            </a:r>
            <a:r>
              <a:rPr lang="en-US" dirty="0" err="1" smtClean="0"/>
              <a:t>ResolveEnd</a:t>
            </a:r>
            <a:r>
              <a:rPr lang="en-US" dirty="0" smtClean="0"/>
              <a:t>, </a:t>
            </a:r>
            <a:r>
              <a:rPr lang="en-US" dirty="0" err="1" smtClean="0"/>
              <a:t>ActivationEnd</a:t>
            </a:r>
            <a:r>
              <a:rPr lang="en-US" dirty="0" smtClean="0"/>
              <a:t>, </a:t>
            </a:r>
            <a:r>
              <a:rPr lang="en-US" dirty="0" err="1" smtClean="0"/>
              <a:t>ChildActivationEnd</a:t>
            </a:r>
            <a:endParaRPr lang="en-US" dirty="0"/>
          </a:p>
        </p:txBody>
      </p:sp>
      <p:sp>
        <p:nvSpPr>
          <p:cNvPr id="4" name="Slide Number Placeholder 3"/>
          <p:cNvSpPr>
            <a:spLocks noGrp="1"/>
          </p:cNvSpPr>
          <p:nvPr>
            <p:ph type="sldNum" sz="quarter" idx="10"/>
          </p:nvPr>
        </p:nvSpPr>
        <p:spPr/>
        <p:txBody>
          <a:bodyPr/>
          <a:lstStyle/>
          <a:p>
            <a:fld id="{887AD870-A8C0-0241-8EF2-6691DC43163A}" type="slidenum">
              <a:rPr lang="en-US" smtClean="0"/>
              <a:t>41</a:t>
            </a:fld>
            <a:endParaRPr lang="en-US"/>
          </a:p>
        </p:txBody>
      </p:sp>
    </p:spTree>
    <p:extLst>
      <p:ext uri="{BB962C8B-B14F-4D97-AF65-F5344CB8AC3E}">
        <p14:creationId xmlns:p14="http://schemas.microsoft.com/office/powerpoint/2010/main" val="1270516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EB92F7-5B31-2E44-B6A4-8C585BAC9864}"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200834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EB92F7-5B31-2E44-B6A4-8C585BAC9864}"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737623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EB92F7-5B31-2E44-B6A4-8C585BAC9864}"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197058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EB92F7-5B31-2E44-B6A4-8C585BAC9864}"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54769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EB92F7-5B31-2E44-B6A4-8C585BAC9864}" type="datetimeFigureOut">
              <a:rPr lang="en-US" smtClean="0"/>
              <a:t>12/9/17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1395195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EB92F7-5B31-2E44-B6A4-8C585BAC9864}"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68165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EB92F7-5B31-2E44-B6A4-8C585BAC9864}" type="datetimeFigureOut">
              <a:rPr lang="en-US" smtClean="0"/>
              <a:t>12/9/17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182244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EB92F7-5B31-2E44-B6A4-8C585BAC9864}" type="datetimeFigureOut">
              <a:rPr lang="en-US" smtClean="0"/>
              <a:t>12/9/17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34636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EB92F7-5B31-2E44-B6A4-8C585BAC9864}" type="datetimeFigureOut">
              <a:rPr lang="en-US" smtClean="0"/>
              <a:t>12/9/17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1646240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EB92F7-5B31-2E44-B6A4-8C585BAC9864}"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19131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EB92F7-5B31-2E44-B6A4-8C585BAC9864}" type="datetimeFigureOut">
              <a:rPr lang="en-US" smtClean="0"/>
              <a:t>12/9/17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78BB22-DCCE-004C-A2C8-F48D7FB90C06}" type="slidenum">
              <a:rPr lang="en-US" smtClean="0"/>
              <a:t>‹#›</a:t>
            </a:fld>
            <a:endParaRPr lang="en-US"/>
          </a:p>
        </p:txBody>
      </p:sp>
    </p:spTree>
    <p:extLst>
      <p:ext uri="{BB962C8B-B14F-4D97-AF65-F5344CB8AC3E}">
        <p14:creationId xmlns:p14="http://schemas.microsoft.com/office/powerpoint/2010/main" val="6225547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EB92F7-5B31-2E44-B6A4-8C585BAC9864}" type="datetimeFigureOut">
              <a:rPr lang="en-US" smtClean="0"/>
              <a:t>12/9/17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8BB22-DCCE-004C-A2C8-F48D7FB90C06}" type="slidenum">
              <a:rPr lang="en-US" smtClean="0"/>
              <a:t>‹#›</a:t>
            </a:fld>
            <a:endParaRPr lang="en-US"/>
          </a:p>
        </p:txBody>
      </p:sp>
    </p:spTree>
    <p:extLst>
      <p:ext uri="{BB962C8B-B14F-4D97-AF65-F5344CB8AC3E}">
        <p14:creationId xmlns:p14="http://schemas.microsoft.com/office/powerpoint/2010/main" val="4905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16624" y="606175"/>
            <a:ext cx="5772532" cy="5548045"/>
          </a:xfrm>
          <a:prstGeom prst="rect">
            <a:avLst/>
          </a:prstGeom>
        </p:spPr>
      </p:pic>
    </p:spTree>
    <p:extLst>
      <p:ext uri="{BB962C8B-B14F-4D97-AF65-F5344CB8AC3E}">
        <p14:creationId xmlns:p14="http://schemas.microsoft.com/office/powerpoint/2010/main" val="2631208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5580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27626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218906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66097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1517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4157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1109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t="4494"/>
          <a:stretch/>
        </p:blipFill>
        <p:spPr>
          <a:xfrm>
            <a:off x="533097" y="-27518"/>
            <a:ext cx="11333555" cy="6875243"/>
          </a:xfrm>
          <a:prstGeom prst="rect">
            <a:avLst/>
          </a:prstGeom>
        </p:spPr>
      </p:pic>
    </p:spTree>
    <p:extLst>
      <p:ext uri="{BB962C8B-B14F-4D97-AF65-F5344CB8AC3E}">
        <p14:creationId xmlns:p14="http://schemas.microsoft.com/office/powerpoint/2010/main" val="651669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32748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31883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75711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75722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2894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4366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33618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4504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0914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7208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2184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4220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781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7" name="Group 6"/>
          <p:cNvGrpSpPr/>
          <p:nvPr/>
        </p:nvGrpSpPr>
        <p:grpSpPr>
          <a:xfrm>
            <a:off x="0" y="0"/>
            <a:ext cx="12192000" cy="6858000"/>
            <a:chOff x="0" y="0"/>
            <a:chExt cx="12192000" cy="6858000"/>
          </a:xfrm>
        </p:grpSpPr>
        <p:sp>
          <p:nvSpPr>
            <p:cNvPr id="5" name="Rectangle 4"/>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543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935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6818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2558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31591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9988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1037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4953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9055" y="-19054"/>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883088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415409" cy="693113"/>
          </a:xfrm>
        </p:spPr>
        <p:txBody>
          <a:bodyPr>
            <a:normAutofit/>
          </a:bodyPr>
          <a:lstStyle/>
          <a:p>
            <a:r>
              <a:rPr lang="en-US" sz="4000" dirty="0" smtClean="0"/>
              <a:t>Angular 4: </a:t>
            </a:r>
            <a:r>
              <a:rPr lang="en-US" sz="4000" dirty="0" err="1" smtClean="0"/>
              <a:t>Whats</a:t>
            </a:r>
            <a:r>
              <a:rPr lang="en-US" sz="4000" dirty="0" smtClean="0"/>
              <a:t> New?</a:t>
            </a:r>
            <a:endParaRPr lang="en-US" sz="4000" dirty="0"/>
          </a:p>
        </p:txBody>
      </p:sp>
      <p:sp>
        <p:nvSpPr>
          <p:cNvPr id="3" name="Content Placeholder 2"/>
          <p:cNvSpPr>
            <a:spLocks noGrp="1"/>
          </p:cNvSpPr>
          <p:nvPr>
            <p:ph idx="1"/>
          </p:nvPr>
        </p:nvSpPr>
        <p:spPr>
          <a:xfrm>
            <a:off x="838200" y="1253447"/>
            <a:ext cx="10515600" cy="5496674"/>
          </a:xfrm>
        </p:spPr>
        <p:txBody>
          <a:bodyPr>
            <a:normAutofit/>
          </a:bodyPr>
          <a:lstStyle/>
          <a:p>
            <a:pPr>
              <a:lnSpc>
                <a:spcPct val="170000"/>
              </a:lnSpc>
              <a:spcBef>
                <a:spcPts val="1300"/>
              </a:spcBef>
            </a:pPr>
            <a:endParaRPr lang="en-US" sz="2000" b="1" dirty="0" smtClean="0"/>
          </a:p>
          <a:p>
            <a:pPr>
              <a:lnSpc>
                <a:spcPct val="170000"/>
              </a:lnSpc>
              <a:spcBef>
                <a:spcPts val="1300"/>
              </a:spcBef>
            </a:pPr>
            <a:r>
              <a:rPr lang="en-US" sz="2000" b="1" dirty="0" smtClean="0"/>
              <a:t>Smaller &amp; Faster</a:t>
            </a:r>
            <a:r>
              <a:rPr lang="en-US" sz="2000" dirty="0"/>
              <a:t> </a:t>
            </a:r>
            <a:r>
              <a:rPr lang="mr-IN" sz="2000" dirty="0" smtClean="0"/>
              <a:t>–</a:t>
            </a:r>
            <a:r>
              <a:rPr lang="en-US" sz="2000" dirty="0" smtClean="0"/>
              <a:t> Lesser size of bundled package </a:t>
            </a:r>
          </a:p>
          <a:p>
            <a:pPr>
              <a:lnSpc>
                <a:spcPct val="170000"/>
              </a:lnSpc>
              <a:spcBef>
                <a:spcPts val="1300"/>
              </a:spcBef>
            </a:pPr>
            <a:r>
              <a:rPr lang="en-US" sz="2000" b="1" dirty="0" smtClean="0"/>
              <a:t>Animation Package Removed from the Core Package</a:t>
            </a:r>
            <a:endParaRPr lang="en-US" sz="2000" dirty="0"/>
          </a:p>
          <a:p>
            <a:pPr>
              <a:lnSpc>
                <a:spcPct val="170000"/>
              </a:lnSpc>
              <a:spcBef>
                <a:spcPts val="1300"/>
              </a:spcBef>
            </a:pPr>
            <a:r>
              <a:rPr lang="en-US" sz="2000" b="1" dirty="0" smtClean="0"/>
              <a:t>*</a:t>
            </a:r>
            <a:r>
              <a:rPr lang="en-US" sz="2000" b="1" dirty="0" err="1" smtClean="0"/>
              <a:t>ngIf</a:t>
            </a:r>
            <a:r>
              <a:rPr lang="en-US" sz="2000" b="1" dirty="0" smtClean="0"/>
              <a:t> has else condition also.</a:t>
            </a:r>
            <a:endParaRPr lang="en-US" sz="2000" dirty="0" smtClean="0"/>
          </a:p>
          <a:p>
            <a:pPr>
              <a:lnSpc>
                <a:spcPct val="170000"/>
              </a:lnSpc>
              <a:spcBef>
                <a:spcPts val="1300"/>
              </a:spcBef>
            </a:pPr>
            <a:r>
              <a:rPr lang="en-US" sz="2000" b="1" dirty="0" smtClean="0"/>
              <a:t>New Form Features </a:t>
            </a:r>
            <a:r>
              <a:rPr lang="mr-IN" sz="2000" b="1" dirty="0" smtClean="0"/>
              <a:t>–</a:t>
            </a:r>
            <a:r>
              <a:rPr lang="en-US" sz="2000" b="1" dirty="0" smtClean="0"/>
              <a:t> Email validator</a:t>
            </a:r>
            <a:r>
              <a:rPr lang="en-US" sz="2000" dirty="0" smtClean="0"/>
              <a:t/>
            </a:r>
            <a:br>
              <a:rPr lang="en-US" sz="2000" dirty="0" smtClean="0"/>
            </a:br>
            <a:endParaRPr lang="en-US" sz="2000" dirty="0" smtClean="0"/>
          </a:p>
        </p:txBody>
      </p:sp>
    </p:spTree>
    <p:extLst>
      <p:ext uri="{BB962C8B-B14F-4D97-AF65-F5344CB8AC3E}">
        <p14:creationId xmlns:p14="http://schemas.microsoft.com/office/powerpoint/2010/main" val="4225800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415409" cy="693113"/>
          </a:xfrm>
        </p:spPr>
        <p:txBody>
          <a:bodyPr>
            <a:normAutofit/>
          </a:bodyPr>
          <a:lstStyle/>
          <a:p>
            <a:r>
              <a:rPr lang="en-US" sz="4000" dirty="0" smtClean="0"/>
              <a:t>Angular 5: </a:t>
            </a:r>
            <a:r>
              <a:rPr lang="en-US" sz="4000" dirty="0" err="1" smtClean="0"/>
              <a:t>Whats</a:t>
            </a:r>
            <a:r>
              <a:rPr lang="en-US" sz="4000" dirty="0" smtClean="0"/>
              <a:t> New?</a:t>
            </a:r>
            <a:endParaRPr lang="en-US" sz="4000" dirty="0"/>
          </a:p>
        </p:txBody>
      </p:sp>
      <p:sp>
        <p:nvSpPr>
          <p:cNvPr id="3" name="Content Placeholder 2"/>
          <p:cNvSpPr>
            <a:spLocks noGrp="1"/>
          </p:cNvSpPr>
          <p:nvPr>
            <p:ph idx="1"/>
          </p:nvPr>
        </p:nvSpPr>
        <p:spPr>
          <a:xfrm>
            <a:off x="838200" y="1253447"/>
            <a:ext cx="10515600" cy="5496674"/>
          </a:xfrm>
        </p:spPr>
        <p:txBody>
          <a:bodyPr>
            <a:normAutofit fontScale="47500" lnSpcReduction="20000"/>
          </a:bodyPr>
          <a:lstStyle/>
          <a:p>
            <a:pPr>
              <a:lnSpc>
                <a:spcPct val="170000"/>
              </a:lnSpc>
              <a:spcBef>
                <a:spcPts val="1300"/>
              </a:spcBef>
            </a:pPr>
            <a:r>
              <a:rPr lang="en-US" sz="3200" b="1" dirty="0" smtClean="0"/>
              <a:t>Build Optimizer</a:t>
            </a:r>
            <a:r>
              <a:rPr lang="en-US" dirty="0" smtClean="0"/>
              <a:t/>
            </a:r>
            <a:br>
              <a:rPr lang="en-US" dirty="0" smtClean="0"/>
            </a:br>
            <a:r>
              <a:rPr lang="en-US" dirty="0" smtClean="0"/>
              <a:t>A </a:t>
            </a:r>
            <a:r>
              <a:rPr lang="en-US" dirty="0"/>
              <a:t>tool included in CLI for making bundles smaller using Semantic understanding of the Angular app. 2 Major jobs it is performing is, 1 - Marking and identifying parts of the app as pure, hence enhancing the tree shaking capabilities. 2 - Removing decorators from the build </a:t>
            </a:r>
            <a:r>
              <a:rPr lang="en-US" dirty="0" smtClean="0"/>
              <a:t>code.</a:t>
            </a:r>
          </a:p>
          <a:p>
            <a:pPr>
              <a:lnSpc>
                <a:spcPct val="170000"/>
              </a:lnSpc>
              <a:spcBef>
                <a:spcPts val="1300"/>
              </a:spcBef>
            </a:pPr>
            <a:r>
              <a:rPr lang="en-US" sz="2900" b="1" dirty="0" smtClean="0"/>
              <a:t>Angular Universal State Transfer API and DOM Support.</a:t>
            </a:r>
            <a:r>
              <a:rPr lang="en-US" dirty="0" smtClean="0"/>
              <a:t/>
            </a:r>
            <a:br>
              <a:rPr lang="en-US" dirty="0" smtClean="0"/>
            </a:br>
            <a:r>
              <a:rPr lang="en-US" dirty="0" smtClean="0"/>
              <a:t>Things </a:t>
            </a:r>
            <a:r>
              <a:rPr lang="en-US" dirty="0"/>
              <a:t>rendered on the Server side are not required to be rendered again on the client side. </a:t>
            </a:r>
            <a:r>
              <a:rPr lang="en-US" dirty="0" err="1"/>
              <a:t>ServerTransferStateModule</a:t>
            </a:r>
            <a:r>
              <a:rPr lang="en-US" dirty="0"/>
              <a:t> and </a:t>
            </a:r>
            <a:r>
              <a:rPr lang="en-US" dirty="0" err="1"/>
              <a:t>BrowserTransferStateModule</a:t>
            </a:r>
            <a:r>
              <a:rPr lang="en-US" dirty="0"/>
              <a:t> will help in transferring the state from Universal Server module to client side. Besides this, more support for DOM manipulations on the server side has been added. (called as Domino</a:t>
            </a:r>
            <a:r>
              <a:rPr lang="en-US" dirty="0" smtClean="0"/>
              <a:t>)</a:t>
            </a:r>
          </a:p>
          <a:p>
            <a:pPr>
              <a:lnSpc>
                <a:spcPct val="170000"/>
              </a:lnSpc>
              <a:spcBef>
                <a:spcPts val="1300"/>
              </a:spcBef>
            </a:pPr>
            <a:r>
              <a:rPr lang="en-US" sz="2900" b="1" dirty="0" smtClean="0"/>
              <a:t>Compiler Improvements</a:t>
            </a:r>
            <a:r>
              <a:rPr lang="en-US" dirty="0" smtClean="0"/>
              <a:t/>
            </a:r>
            <a:br>
              <a:rPr lang="en-US" dirty="0" smtClean="0"/>
            </a:br>
            <a:r>
              <a:rPr lang="en-US" dirty="0" smtClean="0"/>
              <a:t>With </a:t>
            </a:r>
            <a:r>
              <a:rPr lang="en-US" dirty="0"/>
              <a:t>the latest CLI, AOT has been added up with ng serve by default. Using incremental AOT build, the new compiler saves 95% of the build time</a:t>
            </a:r>
            <a:r>
              <a:rPr lang="en-US" dirty="0" smtClean="0"/>
              <a:t>.</a:t>
            </a:r>
          </a:p>
          <a:p>
            <a:pPr>
              <a:lnSpc>
                <a:spcPct val="170000"/>
              </a:lnSpc>
              <a:spcBef>
                <a:spcPts val="1300"/>
              </a:spcBef>
            </a:pPr>
            <a:r>
              <a:rPr lang="en-US" sz="2900" b="1" dirty="0" smtClean="0"/>
              <a:t>Preserve Whitespaces</a:t>
            </a:r>
            <a:r>
              <a:rPr lang="en-US" dirty="0" smtClean="0"/>
              <a:t/>
            </a:r>
            <a:br>
              <a:rPr lang="en-US" dirty="0" smtClean="0"/>
            </a:br>
            <a:r>
              <a:rPr lang="en-US" dirty="0" smtClean="0"/>
              <a:t>You </a:t>
            </a:r>
            <a:r>
              <a:rPr lang="en-US" dirty="0"/>
              <a:t>can preserve whitespaces in your template. By default this property has been set to true, which can be either changed on the app level in </a:t>
            </a:r>
            <a:r>
              <a:rPr lang="en-US" dirty="0" err="1"/>
              <a:t>tsconfig</a:t>
            </a:r>
            <a:r>
              <a:rPr lang="en-US" dirty="0"/>
              <a:t> or can also be modified at component level</a:t>
            </a:r>
            <a:r>
              <a:rPr lang="en-US" dirty="0" smtClean="0"/>
              <a:t>.</a:t>
            </a:r>
          </a:p>
        </p:txBody>
      </p:sp>
    </p:spTree>
    <p:extLst>
      <p:ext uri="{BB962C8B-B14F-4D97-AF65-F5344CB8AC3E}">
        <p14:creationId xmlns:p14="http://schemas.microsoft.com/office/powerpoint/2010/main" val="15842707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4288"/>
            <a:ext cx="12192000" cy="6858000"/>
          </a:xfrm>
          <a:prstGeom prst="rect">
            <a:avLst/>
          </a:prstGeom>
        </p:spPr>
      </p:pic>
    </p:spTree>
    <p:extLst>
      <p:ext uri="{BB962C8B-B14F-4D97-AF65-F5344CB8AC3E}">
        <p14:creationId xmlns:p14="http://schemas.microsoft.com/office/powerpoint/2010/main" val="2052162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415409" cy="693113"/>
          </a:xfrm>
        </p:spPr>
        <p:txBody>
          <a:bodyPr>
            <a:normAutofit/>
          </a:bodyPr>
          <a:lstStyle/>
          <a:p>
            <a:r>
              <a:rPr lang="en-US" sz="4000" dirty="0" smtClean="0"/>
              <a:t>Angular 5: </a:t>
            </a:r>
            <a:r>
              <a:rPr lang="en-US" sz="4000" dirty="0" err="1" smtClean="0"/>
              <a:t>Whats</a:t>
            </a:r>
            <a:r>
              <a:rPr lang="en-US" sz="4000" dirty="0" smtClean="0"/>
              <a:t> New?</a:t>
            </a:r>
            <a:endParaRPr lang="en-US" sz="4000" dirty="0"/>
          </a:p>
        </p:txBody>
      </p:sp>
      <p:sp>
        <p:nvSpPr>
          <p:cNvPr id="3" name="Content Placeholder 2"/>
          <p:cNvSpPr>
            <a:spLocks noGrp="1"/>
          </p:cNvSpPr>
          <p:nvPr>
            <p:ph idx="1"/>
          </p:nvPr>
        </p:nvSpPr>
        <p:spPr>
          <a:xfrm>
            <a:off x="838200" y="1253447"/>
            <a:ext cx="10515600" cy="4923516"/>
          </a:xfrm>
        </p:spPr>
        <p:txBody>
          <a:bodyPr vert="horz" lIns="91440" tIns="45720" rIns="91440" bIns="45720" rtlCol="0">
            <a:normAutofit fontScale="55000" lnSpcReduction="20000"/>
          </a:bodyPr>
          <a:lstStyle/>
          <a:p>
            <a:pPr>
              <a:lnSpc>
                <a:spcPct val="170000"/>
              </a:lnSpc>
              <a:spcBef>
                <a:spcPts val="1300"/>
              </a:spcBef>
            </a:pPr>
            <a:r>
              <a:rPr lang="en-US" sz="3200" b="1" dirty="0"/>
              <a:t>Improved Decorator Support</a:t>
            </a:r>
            <a:br>
              <a:rPr lang="en-US" sz="3200" b="1" dirty="0"/>
            </a:br>
            <a:r>
              <a:rPr lang="en-US" sz="3200" dirty="0" err="1"/>
              <a:t>useValue</a:t>
            </a:r>
            <a:r>
              <a:rPr lang="en-US" sz="3200" dirty="0"/>
              <a:t>, </a:t>
            </a:r>
            <a:r>
              <a:rPr lang="en-US" sz="3200" dirty="0" err="1"/>
              <a:t>useFactory</a:t>
            </a:r>
            <a:r>
              <a:rPr lang="en-US" sz="3200" dirty="0"/>
              <a:t> and data can be given as lambda functions instead of giving it as a named functions.</a:t>
            </a:r>
          </a:p>
          <a:p>
            <a:pPr>
              <a:lnSpc>
                <a:spcPct val="170000"/>
              </a:lnSpc>
              <a:spcBef>
                <a:spcPts val="1300"/>
              </a:spcBef>
            </a:pPr>
            <a:r>
              <a:rPr lang="en-US" sz="3200" b="1" dirty="0"/>
              <a:t>Internationalized Number, Date and Currency Pipes</a:t>
            </a:r>
            <a:br>
              <a:rPr lang="en-US" sz="3200" b="1" dirty="0"/>
            </a:br>
            <a:r>
              <a:rPr lang="en-US" sz="3200" dirty="0"/>
              <a:t>Instead of using browser i18n APIs for formatting based on locale (which had many issues), now Angular is using their own implementation which is based on CLDR (Unicode Common Locale Data Repository).</a:t>
            </a:r>
          </a:p>
          <a:p>
            <a:pPr>
              <a:lnSpc>
                <a:spcPct val="170000"/>
              </a:lnSpc>
              <a:spcBef>
                <a:spcPts val="1300"/>
              </a:spcBef>
            </a:pPr>
            <a:r>
              <a:rPr lang="en-US" sz="3200" b="1" dirty="0"/>
              <a:t>Zone speed Improvements</a:t>
            </a:r>
            <a:br>
              <a:rPr lang="en-US" sz="3200" b="1" dirty="0"/>
            </a:br>
            <a:r>
              <a:rPr lang="en-US" sz="3200" dirty="0"/>
              <a:t>Performance can be improved by completing by passing zone while bootstrapping the app by using ’</a:t>
            </a:r>
            <a:r>
              <a:rPr lang="en-US" sz="3200" dirty="0" err="1"/>
              <a:t>noop</a:t>
            </a:r>
            <a:r>
              <a:rPr lang="en-US" sz="3200" dirty="0"/>
              <a:t>’ as your </a:t>
            </a:r>
            <a:r>
              <a:rPr lang="en-US" sz="3200" dirty="0" err="1" smtClean="0"/>
              <a:t>ngZone</a:t>
            </a:r>
            <a:endParaRPr lang="en-US" sz="3200" dirty="0"/>
          </a:p>
          <a:p>
            <a:pPr>
              <a:lnSpc>
                <a:spcPct val="170000"/>
              </a:lnSpc>
              <a:spcBef>
                <a:spcPts val="1300"/>
              </a:spcBef>
            </a:pPr>
            <a:r>
              <a:rPr lang="en-US" sz="3200" b="1" dirty="0" err="1"/>
              <a:t>ExportAs</a:t>
            </a:r>
            <a:r>
              <a:rPr lang="en-US" sz="3200" b="1" dirty="0"/>
              <a:t/>
            </a:r>
            <a:br>
              <a:rPr lang="en-US" sz="3200" b="1" dirty="0"/>
            </a:br>
            <a:r>
              <a:rPr lang="en-US" sz="3200" dirty="0"/>
              <a:t>A very useful feature of providing the same component with different names using </a:t>
            </a:r>
            <a:r>
              <a:rPr lang="en-US" sz="3200" dirty="0" err="1"/>
              <a:t>exportAs</a:t>
            </a:r>
            <a:r>
              <a:rPr lang="en-US" sz="3200" dirty="0" smtClean="0"/>
              <a:t>.</a:t>
            </a:r>
          </a:p>
        </p:txBody>
      </p:sp>
    </p:spTree>
    <p:extLst>
      <p:ext uri="{BB962C8B-B14F-4D97-AF65-F5344CB8AC3E}">
        <p14:creationId xmlns:p14="http://schemas.microsoft.com/office/powerpoint/2010/main" val="18911751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9415409" cy="693113"/>
          </a:xfrm>
        </p:spPr>
        <p:txBody>
          <a:bodyPr>
            <a:normAutofit/>
          </a:bodyPr>
          <a:lstStyle/>
          <a:p>
            <a:r>
              <a:rPr lang="en-US" sz="4000" dirty="0" smtClean="0"/>
              <a:t>Angular 5: </a:t>
            </a:r>
            <a:r>
              <a:rPr lang="en-US" sz="4000" dirty="0" err="1" smtClean="0"/>
              <a:t>Whats</a:t>
            </a:r>
            <a:r>
              <a:rPr lang="en-US" sz="4000" dirty="0" smtClean="0"/>
              <a:t> New?</a:t>
            </a:r>
            <a:endParaRPr lang="en-US" sz="4000" dirty="0"/>
          </a:p>
        </p:txBody>
      </p:sp>
      <p:sp>
        <p:nvSpPr>
          <p:cNvPr id="3" name="Content Placeholder 2"/>
          <p:cNvSpPr>
            <a:spLocks noGrp="1"/>
          </p:cNvSpPr>
          <p:nvPr>
            <p:ph idx="1"/>
          </p:nvPr>
        </p:nvSpPr>
        <p:spPr>
          <a:xfrm>
            <a:off x="838200" y="1253446"/>
            <a:ext cx="10515600" cy="5291191"/>
          </a:xfrm>
        </p:spPr>
        <p:txBody>
          <a:bodyPr vert="horz" lIns="91440" tIns="45720" rIns="91440" bIns="45720" rtlCol="0">
            <a:normAutofit/>
          </a:bodyPr>
          <a:lstStyle/>
          <a:p>
            <a:pPr>
              <a:lnSpc>
                <a:spcPct val="170000"/>
              </a:lnSpc>
              <a:spcBef>
                <a:spcPts val="1300"/>
              </a:spcBef>
            </a:pPr>
            <a:r>
              <a:rPr lang="en-US" sz="1600" b="1" dirty="0" err="1" smtClean="0"/>
              <a:t>HttpClient</a:t>
            </a:r>
            <a:r>
              <a:rPr lang="en-US" sz="1600" b="1" dirty="0" smtClean="0"/>
              <a:t/>
            </a:r>
            <a:br>
              <a:rPr lang="en-US" sz="1600" b="1" dirty="0" smtClean="0"/>
            </a:br>
            <a:r>
              <a:rPr lang="en-US" sz="1600" dirty="0" smtClean="0"/>
              <a:t>HTTP Client has been removed and now </a:t>
            </a:r>
            <a:r>
              <a:rPr lang="en-US" sz="1600" dirty="0" err="1" smtClean="0"/>
              <a:t>HttpClientModule</a:t>
            </a:r>
            <a:r>
              <a:rPr lang="en-US" sz="1600" dirty="0" smtClean="0"/>
              <a:t> will be used. Now no need to convert response to </a:t>
            </a:r>
            <a:r>
              <a:rPr lang="en-US" sz="1600" dirty="0" err="1" smtClean="0"/>
              <a:t>json</a:t>
            </a:r>
            <a:r>
              <a:rPr lang="en-US" sz="1600" dirty="0" smtClean="0"/>
              <a:t>, it will be JSON only by default.</a:t>
            </a:r>
          </a:p>
          <a:p>
            <a:pPr>
              <a:lnSpc>
                <a:spcPct val="170000"/>
              </a:lnSpc>
              <a:spcBef>
                <a:spcPts val="1300"/>
              </a:spcBef>
            </a:pPr>
            <a:r>
              <a:rPr lang="en-US" sz="1600" b="1" dirty="0" smtClean="0"/>
              <a:t>Angular </a:t>
            </a:r>
            <a:r>
              <a:rPr lang="en-US" sz="1600" b="1" dirty="0" smtClean="0"/>
              <a:t>Forms adds </a:t>
            </a:r>
            <a:r>
              <a:rPr lang="en-US" sz="1600" b="1" dirty="0" err="1" smtClean="0"/>
              <a:t>updateOn</a:t>
            </a:r>
            <a:r>
              <a:rPr lang="en-US" sz="1600" b="1" dirty="0" smtClean="0"/>
              <a:t> Blur/Submit</a:t>
            </a:r>
            <a:br>
              <a:rPr lang="en-US" sz="1600" b="1" dirty="0" smtClean="0"/>
            </a:br>
            <a:r>
              <a:rPr lang="en-US" sz="1600" dirty="0" smtClean="0"/>
              <a:t>Angular update cycle used to run on every input </a:t>
            </a:r>
            <a:r>
              <a:rPr lang="en-US" sz="1600" dirty="0" err="1" smtClean="0"/>
              <a:t>i.e</a:t>
            </a:r>
            <a:r>
              <a:rPr lang="en-US" sz="1600" dirty="0" smtClean="0"/>
              <a:t> input change or </a:t>
            </a:r>
            <a:r>
              <a:rPr lang="en-US" sz="1600" dirty="0" err="1" smtClean="0"/>
              <a:t>keydown</a:t>
            </a:r>
            <a:r>
              <a:rPr lang="en-US" sz="1600" dirty="0" smtClean="0"/>
              <a:t>. But now it can be stopped until blur or form submit.</a:t>
            </a:r>
          </a:p>
          <a:p>
            <a:pPr>
              <a:lnSpc>
                <a:spcPct val="170000"/>
              </a:lnSpc>
              <a:spcBef>
                <a:spcPts val="1300"/>
              </a:spcBef>
            </a:pPr>
            <a:r>
              <a:rPr lang="en-US" sz="1600" b="1" dirty="0" smtClean="0"/>
              <a:t>RXJS 5.5</a:t>
            </a:r>
            <a:br>
              <a:rPr lang="en-US" sz="1600" b="1" dirty="0" smtClean="0"/>
            </a:br>
            <a:r>
              <a:rPr lang="en-US" sz="1600" dirty="0" smtClean="0"/>
              <a:t>Rather than importing map/filter separately, now they can be directly imported from </a:t>
            </a:r>
            <a:r>
              <a:rPr lang="en-US" sz="1600" dirty="0" err="1" smtClean="0"/>
              <a:t>rxjs</a:t>
            </a:r>
            <a:r>
              <a:rPr lang="en-US" sz="1600" dirty="0" smtClean="0"/>
              <a:t>/operators.</a:t>
            </a:r>
          </a:p>
          <a:p>
            <a:pPr>
              <a:lnSpc>
                <a:spcPct val="170000"/>
              </a:lnSpc>
              <a:spcBef>
                <a:spcPts val="1300"/>
              </a:spcBef>
            </a:pPr>
            <a:r>
              <a:rPr lang="en-US" sz="1600" b="1" dirty="0" smtClean="0"/>
              <a:t>New Router Lifecycle Events</a:t>
            </a:r>
            <a:br>
              <a:rPr lang="en-US" sz="1600" b="1" dirty="0" smtClean="0"/>
            </a:br>
            <a:r>
              <a:rPr lang="en-US" sz="1600" dirty="0" smtClean="0"/>
              <a:t>New events has been added. </a:t>
            </a:r>
            <a:r>
              <a:rPr lang="en-US" sz="1600" dirty="0" err="1" smtClean="0"/>
              <a:t>GuardsCheckStart</a:t>
            </a:r>
            <a:r>
              <a:rPr lang="en-US" sz="1600" dirty="0" smtClean="0"/>
              <a:t>, </a:t>
            </a:r>
            <a:r>
              <a:rPr lang="en-US" sz="1600" dirty="0" err="1" smtClean="0"/>
              <a:t>ChildActivationStart</a:t>
            </a:r>
            <a:r>
              <a:rPr lang="en-US" sz="1600" dirty="0" smtClean="0"/>
              <a:t>, </a:t>
            </a:r>
            <a:r>
              <a:rPr lang="en-US" sz="1600" dirty="0" err="1" smtClean="0"/>
              <a:t>ActivationStart</a:t>
            </a:r>
            <a:r>
              <a:rPr lang="en-US" sz="1600" dirty="0" smtClean="0"/>
              <a:t>, </a:t>
            </a:r>
            <a:r>
              <a:rPr lang="en-US" sz="1600" dirty="0" err="1" smtClean="0"/>
              <a:t>GuardsCheckEnd</a:t>
            </a:r>
            <a:r>
              <a:rPr lang="en-US" sz="1600" dirty="0" smtClean="0"/>
              <a:t>, </a:t>
            </a:r>
            <a:r>
              <a:rPr lang="en-US" sz="1600" dirty="0" err="1" smtClean="0"/>
              <a:t>ResolveStart</a:t>
            </a:r>
            <a:r>
              <a:rPr lang="en-US" sz="1600" dirty="0" smtClean="0"/>
              <a:t>, </a:t>
            </a:r>
            <a:r>
              <a:rPr lang="en-US" sz="1600" dirty="0" err="1" smtClean="0"/>
              <a:t>ResolveEnd</a:t>
            </a:r>
            <a:r>
              <a:rPr lang="en-US" sz="1600" dirty="0" smtClean="0"/>
              <a:t>, </a:t>
            </a:r>
            <a:r>
              <a:rPr lang="en-US" sz="1600" dirty="0" err="1" smtClean="0"/>
              <a:t>ActivationEnd</a:t>
            </a:r>
            <a:r>
              <a:rPr lang="en-US" sz="1600" dirty="0" smtClean="0"/>
              <a:t>, </a:t>
            </a:r>
            <a:r>
              <a:rPr lang="en-US" sz="1600" dirty="0" err="1" smtClean="0"/>
              <a:t>ChildActivationEnd</a:t>
            </a:r>
            <a:endParaRPr lang="en-US" sz="1600" dirty="0"/>
          </a:p>
        </p:txBody>
      </p:sp>
    </p:spTree>
    <p:extLst>
      <p:ext uri="{BB962C8B-B14F-4D97-AF65-F5344CB8AC3E}">
        <p14:creationId xmlns:p14="http://schemas.microsoft.com/office/powerpoint/2010/main" val="164775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6179" y="902229"/>
            <a:ext cx="3645934" cy="1446550"/>
          </a:xfrm>
          <a:prstGeom prst="rect">
            <a:avLst/>
          </a:prstGeom>
          <a:noFill/>
        </p:spPr>
        <p:txBody>
          <a:bodyPr wrap="none" lIns="91440" tIns="45720" rIns="91440" bIns="45720">
            <a:spAutoFit/>
          </a:bodyPr>
          <a:lstStyle/>
          <a:p>
            <a:pPr algn="ctr"/>
            <a:r>
              <a:rPr lang="en-US" sz="8800" smtClean="0">
                <a:solidFill>
                  <a:srgbClr val="B72C2C"/>
                </a:solidFill>
              </a:rPr>
              <a:t>Its Just </a:t>
            </a:r>
            <a:endParaRPr lang="en-US" sz="8800">
              <a:solidFill>
                <a:srgbClr val="B72C2C"/>
              </a:solidFill>
            </a:endParaRPr>
          </a:p>
        </p:txBody>
      </p:sp>
      <p:pic>
        <p:nvPicPr>
          <p:cNvPr id="3" name="Picture 2"/>
          <p:cNvPicPr>
            <a:picLocks noChangeAspect="1"/>
          </p:cNvPicPr>
          <p:nvPr/>
        </p:nvPicPr>
        <p:blipFill>
          <a:blip r:embed="rId2"/>
          <a:stretch>
            <a:fillRect/>
          </a:stretch>
        </p:blipFill>
        <p:spPr>
          <a:xfrm>
            <a:off x="2791146" y="2276860"/>
            <a:ext cx="6096000" cy="3048000"/>
          </a:xfrm>
          <a:prstGeom prst="rect">
            <a:avLst/>
          </a:prstGeom>
        </p:spPr>
      </p:pic>
    </p:spTree>
    <p:extLst>
      <p:ext uri="{BB962C8B-B14F-4D97-AF65-F5344CB8AC3E}">
        <p14:creationId xmlns:p14="http://schemas.microsoft.com/office/powerpoint/2010/main" val="1802157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25923" y="2486735"/>
            <a:ext cx="5457969" cy="1323439"/>
          </a:xfrm>
          <a:prstGeom prst="rect">
            <a:avLst/>
          </a:prstGeom>
          <a:noFill/>
        </p:spPr>
        <p:txBody>
          <a:bodyPr wrap="none" lIns="91440" tIns="45720" rIns="91440" bIns="45720">
            <a:spAutoFit/>
          </a:bodyPr>
          <a:lstStyle/>
          <a:p>
            <a:pPr algn="ctr"/>
            <a:r>
              <a:rPr lang="en-US" sz="8000" b="0" cap="none" spc="0" smtClean="0">
                <a:ln w="0"/>
                <a:gradFill>
                  <a:gsLst>
                    <a:gs pos="21000">
                      <a:srgbClr val="53575C"/>
                    </a:gs>
                    <a:gs pos="88000">
                      <a:srgbClr val="C5C7CA"/>
                    </a:gs>
                  </a:gsLst>
                  <a:lin ang="5400000"/>
                </a:gradFill>
                <a:effectLst/>
              </a:rPr>
              <a:t>Thank You!!!</a:t>
            </a:r>
            <a:endParaRPr lang="en-US" sz="80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47737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5" name="Group 4"/>
          <p:cNvGrpSpPr/>
          <p:nvPr/>
        </p:nvGrpSpPr>
        <p:grpSpPr>
          <a:xfrm>
            <a:off x="1493" y="-8780"/>
            <a:ext cx="12192000" cy="6858000"/>
            <a:chOff x="0" y="0"/>
            <a:chExt cx="12192000" cy="6858000"/>
          </a:xfrm>
        </p:grpSpPr>
        <p:sp>
          <p:nvSpPr>
            <p:cNvPr id="6" name="Rectangle 5"/>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050775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4665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10" name="Group 9"/>
          <p:cNvGrpSpPr/>
          <p:nvPr/>
        </p:nvGrpSpPr>
        <p:grpSpPr>
          <a:xfrm>
            <a:off x="1493" y="-8780"/>
            <a:ext cx="12192000" cy="6858000"/>
            <a:chOff x="0" y="0"/>
            <a:chExt cx="12192000" cy="6858000"/>
          </a:xfrm>
        </p:grpSpPr>
        <p:sp>
          <p:nvSpPr>
            <p:cNvPr id="11" name="Rectangle 10"/>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976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16297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12192000" cy="6858000"/>
          </a:xfrm>
          <a:prstGeom prst="rect">
            <a:avLst/>
          </a:prstGeom>
        </p:spPr>
      </p:pic>
      <p:grpSp>
        <p:nvGrpSpPr>
          <p:cNvPr id="8" name="Group 7"/>
          <p:cNvGrpSpPr/>
          <p:nvPr/>
        </p:nvGrpSpPr>
        <p:grpSpPr>
          <a:xfrm>
            <a:off x="1493" y="-8780"/>
            <a:ext cx="12192000" cy="6858000"/>
            <a:chOff x="0" y="0"/>
            <a:chExt cx="12192000" cy="6858000"/>
          </a:xfrm>
        </p:grpSpPr>
        <p:sp>
          <p:nvSpPr>
            <p:cNvPr id="9" name="Rectangle 8"/>
            <p:cNvSpPr/>
            <p:nvPr/>
          </p:nvSpPr>
          <p:spPr>
            <a:xfrm>
              <a:off x="9525327" y="0"/>
              <a:ext cx="2638097" cy="714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315075"/>
              <a:ext cx="12192000"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5131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81</Words>
  <Application>Microsoft Macintosh PowerPoint</Application>
  <PresentationFormat>Widescreen</PresentationFormat>
  <Paragraphs>80</Paragraphs>
  <Slides>43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Angular 4: Whats New?</vt:lpstr>
      <vt:lpstr>Angular 5: Whats New?</vt:lpstr>
      <vt:lpstr>Angular 5: Whats New?</vt:lpstr>
      <vt:lpstr>Angular 5: Whats New?</vt:lpstr>
      <vt:lpstr>PowerPoint Presentation</vt:lpstr>
      <vt:lpstr>PowerPoint Presentation</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Goel, Prithveesh (Sapient)</dc:creator>
  <cp:lastModifiedBy>Goel, Prithveesh (Sapient)</cp:lastModifiedBy>
  <cp:revision>15</cp:revision>
  <dcterms:created xsi:type="dcterms:W3CDTF">2017-07-14T06:37:50Z</dcterms:created>
  <dcterms:modified xsi:type="dcterms:W3CDTF">2017-12-09T08:18:31Z</dcterms:modified>
</cp:coreProperties>
</file>